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834" r:id="rId2"/>
    <p:sldId id="835" r:id="rId3"/>
    <p:sldId id="905" r:id="rId4"/>
    <p:sldId id="906" r:id="rId5"/>
    <p:sldId id="907" r:id="rId6"/>
    <p:sldId id="908" r:id="rId7"/>
    <p:sldId id="909" r:id="rId8"/>
    <p:sldId id="910" r:id="rId9"/>
    <p:sldId id="911" r:id="rId10"/>
    <p:sldId id="962" r:id="rId11"/>
    <p:sldId id="913" r:id="rId12"/>
    <p:sldId id="914" r:id="rId13"/>
    <p:sldId id="915" r:id="rId14"/>
    <p:sldId id="916" r:id="rId15"/>
    <p:sldId id="917" r:id="rId16"/>
    <p:sldId id="918" r:id="rId17"/>
    <p:sldId id="919" r:id="rId18"/>
    <p:sldId id="920" r:id="rId19"/>
    <p:sldId id="925" r:id="rId20"/>
    <p:sldId id="926" r:id="rId21"/>
    <p:sldId id="927" r:id="rId22"/>
    <p:sldId id="965" r:id="rId23"/>
    <p:sldId id="928" r:id="rId24"/>
    <p:sldId id="929" r:id="rId25"/>
    <p:sldId id="930" r:id="rId26"/>
    <p:sldId id="964" r:id="rId27"/>
    <p:sldId id="932" r:id="rId28"/>
    <p:sldId id="933" r:id="rId29"/>
    <p:sldId id="966" r:id="rId30"/>
    <p:sldId id="934" r:id="rId31"/>
    <p:sldId id="935" r:id="rId32"/>
    <p:sldId id="936" r:id="rId33"/>
    <p:sldId id="937" r:id="rId34"/>
    <p:sldId id="938" r:id="rId35"/>
    <p:sldId id="939" r:id="rId36"/>
    <p:sldId id="940" r:id="rId37"/>
    <p:sldId id="426" r:id="rId38"/>
    <p:sldId id="941" r:id="rId39"/>
    <p:sldId id="942" r:id="rId40"/>
    <p:sldId id="943" r:id="rId41"/>
    <p:sldId id="944" r:id="rId42"/>
    <p:sldId id="945" r:id="rId43"/>
    <p:sldId id="523" r:id="rId44"/>
    <p:sldId id="522" r:id="rId45"/>
    <p:sldId id="430" r:id="rId46"/>
    <p:sldId id="947" r:id="rId47"/>
    <p:sldId id="433" r:id="rId48"/>
    <p:sldId id="948" r:id="rId49"/>
    <p:sldId id="949" r:id="rId50"/>
    <p:sldId id="950" r:id="rId51"/>
    <p:sldId id="951" r:id="rId52"/>
    <p:sldId id="952" r:id="rId53"/>
    <p:sldId id="953" r:id="rId54"/>
    <p:sldId id="954" r:id="rId55"/>
    <p:sldId id="955" r:id="rId56"/>
    <p:sldId id="354" r:id="rId57"/>
    <p:sldId id="685" r:id="rId58"/>
    <p:sldId id="550" r:id="rId59"/>
    <p:sldId id="258" r:id="rId60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C53EE1B-A527-4301-BC8B-A799E6A7631E}">
          <p14:sldIdLst>
            <p14:sldId id="834"/>
            <p14:sldId id="835"/>
          </p14:sldIdLst>
        </p14:section>
        <p14:section name="Optimization Approach" id="{546055D0-BCB2-4219-B1BD-3CD33A671062}">
          <p14:sldIdLst>
            <p14:sldId id="905"/>
            <p14:sldId id="906"/>
            <p14:sldId id="907"/>
            <p14:sldId id="908"/>
            <p14:sldId id="909"/>
            <p14:sldId id="910"/>
            <p14:sldId id="911"/>
            <p14:sldId id="962"/>
            <p14:sldId id="913"/>
          </p14:sldIdLst>
        </p14:section>
        <p14:section name="Deep Visualization" id="{B6923837-01BD-48A2-86CC-DB204F3A4239}">
          <p14:sldIdLst>
            <p14:sldId id="914"/>
            <p14:sldId id="915"/>
            <p14:sldId id="916"/>
            <p14:sldId id="917"/>
            <p14:sldId id="918"/>
            <p14:sldId id="919"/>
            <p14:sldId id="920"/>
          </p14:sldIdLst>
        </p14:section>
        <p14:section name="Deep Dream" id="{1C3632FB-5634-4DBC-A909-638E4281BD8A}">
          <p14:sldIdLst>
            <p14:sldId id="925"/>
            <p14:sldId id="926"/>
            <p14:sldId id="927"/>
            <p14:sldId id="965"/>
            <p14:sldId id="928"/>
            <p14:sldId id="929"/>
            <p14:sldId id="930"/>
            <p14:sldId id="964"/>
            <p14:sldId id="932"/>
            <p14:sldId id="933"/>
            <p14:sldId id="966"/>
            <p14:sldId id="934"/>
            <p14:sldId id="935"/>
          </p14:sldIdLst>
        </p14:section>
        <p14:section name="Fooling ConvNets" id="{790AB16B-BFB0-462E-BDDD-5C2961825934}">
          <p14:sldIdLst>
            <p14:sldId id="936"/>
            <p14:sldId id="937"/>
            <p14:sldId id="938"/>
            <p14:sldId id="939"/>
            <p14:sldId id="940"/>
            <p14:sldId id="426"/>
            <p14:sldId id="941"/>
            <p14:sldId id="942"/>
            <p14:sldId id="943"/>
            <p14:sldId id="944"/>
            <p14:sldId id="945"/>
            <p14:sldId id="523"/>
            <p14:sldId id="522"/>
            <p14:sldId id="430"/>
            <p14:sldId id="947"/>
            <p14:sldId id="433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</p14:sldIdLst>
        </p14:section>
        <p14:section name="Epilog" id="{7715A801-7461-4B37-855E-106AA499163C}">
          <p14:sldIdLst>
            <p14:sldId id="354"/>
            <p14:sldId id="685"/>
            <p14:sldId id="55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2832" autoAdjust="0"/>
  </p:normalViewPr>
  <p:slideViewPr>
    <p:cSldViewPr snapToGrid="0" snapToObjects="1">
      <p:cViewPr varScale="1">
        <p:scale>
          <a:sx n="97" d="100"/>
          <a:sy n="97" d="100"/>
        </p:scale>
        <p:origin x="96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12-Nov-20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02T06:48:48.836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11-02T06:49:00.586"/>
    </inkml:context>
    <inkml:brush xml:id="br1">
      <inkml:brushProperty name="width" value="0.05" units="cm"/>
      <inkml:brushProperty name="height" value="0.05" units="cm"/>
    </inkml:brush>
  </inkml:definitions>
  <inkml:trace contextRef="#ctx0" brushRef="#br0">1301 1164,'-61'0,"-54"-9,86 4,0 0,1-2,0-2,-27-11,15 1,2-2,0-2,1-1,1-2,1-2,1-1,2-2,1-1,1-2,1-2,2 0,2-2,1-1,1-1,-3-12,13 21,2-1,1 0,1-1,2 0,-2-19,-5-56,4-6,9 96,-3-42,2 9</inkml:trace>
  <inkml:trace contextRef="#ctx1" brushRef="#br1">0 646 6272,'7'-17'381,"-3"4"515,1 0 1,1 0-1,0 1 1,0-1 0,2 1-897,12-24 328,-2-1 0,-1-1 0,-1-1 1,2-11-329,20-52 1716,-36 99-1703,7-19 137,1 0 0,5-5-150,-11 20 13,0 1-1,0 0 1,1 0 0,0 0-1,0 0 1,0 1-1,1 0 1,0 1 0,0-1-13,-1 1 17,-1 0 1,0 0 0,0-1 0,0 1 0,0-1 0,0 0 0,1-3-18,-2 3 16,0 0 0,0 1 1,1-1-1,0 1 0,0 0 1,0 0-1,1 0 1,-1 0-17,11-6 128,1 1 0,0 1 0,0 0 0,1 1-128,-16 7 5,0 0 1,0 0 0,-1 0 0,1 0 0,0 0 0,0 0 0,0 0 0,-1 1 0,1-1-1,0 0 1,0 1 0,-1-1 0,1 1 0,0-1 0,-1 0 0,1 1 0,0 0 0,-1-1-1,1 1 1,-1-1 0,1 2-6,16 18 204,-10-11-147,10 10-76,1-1 1,1-1 0,1 0-1,0-2 1,0-1 0,1 0 0,3-1 18,-16-8-777,0-1 1,1 0 0,-1-1 0,1 0 0,-1 0-1,1-1 1,0 0 0,0-1 0,0 0 0,0 0 0,0-1-1,0-1 1,7 0 776,-4-2-2581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12-Nov-20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nature of the functions in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5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nature of the functions in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59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3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7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8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27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Amplified the features that maximally activated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56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Amplified the features that maximally activated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1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Amplified the features that maximally activated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26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MT"/>
              </a:rPr>
              <a:t>MIT Places Dataset: 205 categories, 2.5 million images</a:t>
            </a:r>
            <a:endParaRPr lang="en-US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45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Pick on a arbitrary neuron,</a:t>
            </a:r>
            <a:r>
              <a:rPr lang="en-US" baseline="0" dirty="0"/>
              <a:t> say in pool5 layer, pipe a lot of images through, and see what excites the neurons  the most</a:t>
            </a:r>
          </a:p>
          <a:p>
            <a:r>
              <a:rPr lang="en-US" dirty="0"/>
              <a:t>- example: row </a:t>
            </a:r>
            <a:r>
              <a:rPr lang="en-US" dirty="0">
                <a:sym typeface="Wingdings" panose="05000000000000000000" pitchFamily="2" charset="2"/>
              </a:rPr>
              <a:t> neuron, image something</a:t>
            </a:r>
            <a:r>
              <a:rPr lang="en-US" baseline="0" dirty="0">
                <a:sym typeface="Wingdings" panose="05000000000000000000" pitchFamily="2" charset="2"/>
              </a:rPr>
              <a:t> that </a:t>
            </a:r>
            <a:r>
              <a:rPr lang="en-US" dirty="0">
                <a:sym typeface="Wingdings" panose="05000000000000000000" pitchFamily="2" charset="2"/>
              </a:rPr>
              <a:t>excites neuron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8C3C895-01D5-4C18-BC84-B9E9DBCF4E5D}" type="datetime1">
              <a:rPr lang="en-US" smtClean="0"/>
              <a:t>12-Nov-20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BD844-C77B-4E74-96BD-0695C1D3A82C}" type="datetime1">
              <a:rPr lang="en-US" smtClean="0"/>
              <a:t>12-Nov-20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F0183-D6F3-4C97-BD42-CEBD490DFD98}" type="datetime1">
              <a:rPr lang="en-US" smtClean="0"/>
              <a:t>12-Nov-20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B1ABF-716A-4187-BDC6-B0F9A8AB16F1}" type="datetime1">
              <a:rPr lang="en-US" smtClean="0"/>
              <a:t>12-Nov-20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A236D-FABB-4E60-85EF-9673162FB798}" type="datetime1">
              <a:rPr lang="en-US" smtClean="0"/>
              <a:t>12-Nov-20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6EC21-91D0-4E10-97E8-F3AB1C6D8291}" type="datetime1">
              <a:rPr lang="en-US" smtClean="0"/>
              <a:t>12-Nov-20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72F5E-3685-4866-99F2-FC5589114C26}" type="datetime1">
              <a:rPr lang="en-US" smtClean="0"/>
              <a:t>12-Nov-20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C6E661C-21E3-4151-BE64-724565BFD064}" type="datetime1">
              <a:rPr lang="en-US" smtClean="0"/>
              <a:t>12-Nov-20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gPaCWJL7XI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3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customXml" Target="../ink/ink1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2: Visualization via Optimization</a:t>
            </a:r>
            <a:endParaRPr lang="id-ID" sz="2400" dirty="0"/>
          </a:p>
          <a:p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3848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3DC549-BB94-4514-BCFF-B14FB59D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16" y="9144"/>
            <a:ext cx="9581368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810C29-B9C7-4569-8607-F98711D517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Generate zero or random image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Forward pass to any selected layer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Set gradient activation=1, backprop</a:t>
            </a:r>
          </a:p>
        </p:txBody>
      </p:sp>
      <p:pic>
        <p:nvPicPr>
          <p:cNvPr id="22" name="Picture 21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214B005E-2C45-4651-81F8-EE384191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750" y="3876230"/>
            <a:ext cx="6008148" cy="222619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for any arbitrary neurons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BE86C-E2E3-4E5C-8D9D-10B5AD09EA83}"/>
              </a:ext>
            </a:extLst>
          </p:cNvPr>
          <p:cNvSpPr/>
          <p:nvPr/>
        </p:nvSpPr>
        <p:spPr>
          <a:xfrm>
            <a:off x="1932302" y="4251247"/>
            <a:ext cx="1194603" cy="13328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Zero Image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D52A832-334F-483C-9DF2-9B1241561F6B}"/>
              </a:ext>
            </a:extLst>
          </p:cNvPr>
          <p:cNvSpPr/>
          <p:nvPr/>
        </p:nvSpPr>
        <p:spPr>
          <a:xfrm>
            <a:off x="3350309" y="4597055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5E87821-809F-4751-8AA8-1259A51134B1}"/>
              </a:ext>
            </a:extLst>
          </p:cNvPr>
          <p:cNvSpPr/>
          <p:nvPr/>
        </p:nvSpPr>
        <p:spPr>
          <a:xfrm>
            <a:off x="4673600" y="3543955"/>
            <a:ext cx="3754634" cy="1977628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9621EC-214B-4F35-A8D4-D59CC54F0518}"/>
              </a:ext>
            </a:extLst>
          </p:cNvPr>
          <p:cNvSpPr/>
          <p:nvPr/>
        </p:nvSpPr>
        <p:spPr>
          <a:xfrm flipH="1">
            <a:off x="4175973" y="4458984"/>
            <a:ext cx="3810472" cy="1892195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2">
                  <a:lumMod val="75000"/>
                  <a:alpha val="20000"/>
                </a:schemeClr>
              </a:gs>
              <a:gs pos="50000">
                <a:schemeClr val="accent2">
                  <a:alpha val="20000"/>
                </a:schemeClr>
              </a:gs>
              <a:gs pos="100000">
                <a:schemeClr val="accent2">
                  <a:lumMod val="40000"/>
                  <a:lumOff val="60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DC6384-B88C-45D5-B250-CABC8C83C4E6}"/>
              </a:ext>
            </a:extLst>
          </p:cNvPr>
          <p:cNvSpPr/>
          <p:nvPr/>
        </p:nvSpPr>
        <p:spPr>
          <a:xfrm>
            <a:off x="2215913" y="4542922"/>
            <a:ext cx="1194603" cy="13328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gradient input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E9BBC52-26B5-4D99-8F2F-79D5FAE6C9E2}"/>
              </a:ext>
            </a:extLst>
          </p:cNvPr>
          <p:cNvSpPr/>
          <p:nvPr/>
        </p:nvSpPr>
        <p:spPr>
          <a:xfrm flipH="1">
            <a:off x="3266404" y="4697477"/>
            <a:ext cx="442335" cy="6412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B49737-634B-4F96-8738-795D90FB1C09}"/>
                  </a:ext>
                </a:extLst>
              </p:cNvPr>
              <p:cNvSpPr txBox="1"/>
              <p:nvPr/>
            </p:nvSpPr>
            <p:spPr>
              <a:xfrm>
                <a:off x="6483029" y="2416462"/>
                <a:ext cx="3402869" cy="720582"/>
              </a:xfrm>
              <a:custGeom>
                <a:avLst/>
                <a:gdLst>
                  <a:gd name="connsiteX0" fmla="*/ 0 w 3402869"/>
                  <a:gd name="connsiteY0" fmla="*/ 0 h 720582"/>
                  <a:gd name="connsiteX1" fmla="*/ 646545 w 3402869"/>
                  <a:gd name="connsiteY1" fmla="*/ 0 h 720582"/>
                  <a:gd name="connsiteX2" fmla="*/ 1225033 w 3402869"/>
                  <a:gd name="connsiteY2" fmla="*/ 0 h 720582"/>
                  <a:gd name="connsiteX3" fmla="*/ 1939635 w 3402869"/>
                  <a:gd name="connsiteY3" fmla="*/ 0 h 720582"/>
                  <a:gd name="connsiteX4" fmla="*/ 2518123 w 3402869"/>
                  <a:gd name="connsiteY4" fmla="*/ 0 h 720582"/>
                  <a:gd name="connsiteX5" fmla="*/ 3402869 w 3402869"/>
                  <a:gd name="connsiteY5" fmla="*/ 0 h 720582"/>
                  <a:gd name="connsiteX6" fmla="*/ 3402869 w 3402869"/>
                  <a:gd name="connsiteY6" fmla="*/ 360291 h 720582"/>
                  <a:gd name="connsiteX7" fmla="*/ 3402869 w 3402869"/>
                  <a:gd name="connsiteY7" fmla="*/ 720582 h 720582"/>
                  <a:gd name="connsiteX8" fmla="*/ 2654238 w 3402869"/>
                  <a:gd name="connsiteY8" fmla="*/ 720582 h 720582"/>
                  <a:gd name="connsiteX9" fmla="*/ 2041721 w 3402869"/>
                  <a:gd name="connsiteY9" fmla="*/ 720582 h 720582"/>
                  <a:gd name="connsiteX10" fmla="*/ 1361148 w 3402869"/>
                  <a:gd name="connsiteY10" fmla="*/ 720582 h 720582"/>
                  <a:gd name="connsiteX11" fmla="*/ 612516 w 3402869"/>
                  <a:gd name="connsiteY11" fmla="*/ 720582 h 720582"/>
                  <a:gd name="connsiteX12" fmla="*/ 0 w 3402869"/>
                  <a:gd name="connsiteY12" fmla="*/ 720582 h 720582"/>
                  <a:gd name="connsiteX13" fmla="*/ 0 w 3402869"/>
                  <a:gd name="connsiteY13" fmla="*/ 367497 h 720582"/>
                  <a:gd name="connsiteX14" fmla="*/ 0 w 3402869"/>
                  <a:gd name="connsiteY14" fmla="*/ 0 h 72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02869" h="720582" fill="none" extrusionOk="0">
                    <a:moveTo>
                      <a:pt x="0" y="0"/>
                    </a:moveTo>
                    <a:cubicBezTo>
                      <a:pt x="200290" y="13400"/>
                      <a:pt x="326159" y="-9334"/>
                      <a:pt x="646545" y="0"/>
                    </a:cubicBezTo>
                    <a:cubicBezTo>
                      <a:pt x="966931" y="9334"/>
                      <a:pt x="959816" y="-2176"/>
                      <a:pt x="1225033" y="0"/>
                    </a:cubicBezTo>
                    <a:cubicBezTo>
                      <a:pt x="1490250" y="2176"/>
                      <a:pt x="1771477" y="21029"/>
                      <a:pt x="1939635" y="0"/>
                    </a:cubicBezTo>
                    <a:cubicBezTo>
                      <a:pt x="2107793" y="-21029"/>
                      <a:pt x="2349143" y="10394"/>
                      <a:pt x="2518123" y="0"/>
                    </a:cubicBezTo>
                    <a:cubicBezTo>
                      <a:pt x="2687103" y="-10394"/>
                      <a:pt x="3051544" y="-4003"/>
                      <a:pt x="3402869" y="0"/>
                    </a:cubicBezTo>
                    <a:cubicBezTo>
                      <a:pt x="3404416" y="92547"/>
                      <a:pt x="3389461" y="238695"/>
                      <a:pt x="3402869" y="360291"/>
                    </a:cubicBezTo>
                    <a:cubicBezTo>
                      <a:pt x="3416277" y="481887"/>
                      <a:pt x="3420454" y="585131"/>
                      <a:pt x="3402869" y="720582"/>
                    </a:cubicBezTo>
                    <a:cubicBezTo>
                      <a:pt x="3042684" y="719397"/>
                      <a:pt x="2846161" y="705365"/>
                      <a:pt x="2654238" y="720582"/>
                    </a:cubicBezTo>
                    <a:cubicBezTo>
                      <a:pt x="2462315" y="735799"/>
                      <a:pt x="2242758" y="729704"/>
                      <a:pt x="2041721" y="720582"/>
                    </a:cubicBezTo>
                    <a:cubicBezTo>
                      <a:pt x="1840684" y="711460"/>
                      <a:pt x="1581271" y="717408"/>
                      <a:pt x="1361148" y="720582"/>
                    </a:cubicBezTo>
                    <a:cubicBezTo>
                      <a:pt x="1141025" y="723756"/>
                      <a:pt x="818212" y="750343"/>
                      <a:pt x="612516" y="720582"/>
                    </a:cubicBezTo>
                    <a:cubicBezTo>
                      <a:pt x="406820" y="690821"/>
                      <a:pt x="157012" y="720376"/>
                      <a:pt x="0" y="720582"/>
                    </a:cubicBezTo>
                    <a:cubicBezTo>
                      <a:pt x="-17244" y="579834"/>
                      <a:pt x="1824" y="528661"/>
                      <a:pt x="0" y="367497"/>
                    </a:cubicBezTo>
                    <a:cubicBezTo>
                      <a:pt x="-1824" y="206333"/>
                      <a:pt x="7763" y="75024"/>
                      <a:pt x="0" y="0"/>
                    </a:cubicBezTo>
                    <a:close/>
                  </a:path>
                  <a:path w="3402869" h="720582" stroke="0" extrusionOk="0">
                    <a:moveTo>
                      <a:pt x="0" y="0"/>
                    </a:moveTo>
                    <a:cubicBezTo>
                      <a:pt x="271406" y="13551"/>
                      <a:pt x="369638" y="18379"/>
                      <a:pt x="578488" y="0"/>
                    </a:cubicBezTo>
                    <a:cubicBezTo>
                      <a:pt x="787338" y="-18379"/>
                      <a:pt x="951559" y="9423"/>
                      <a:pt x="1156975" y="0"/>
                    </a:cubicBezTo>
                    <a:cubicBezTo>
                      <a:pt x="1362391" y="-9423"/>
                      <a:pt x="1526074" y="-6556"/>
                      <a:pt x="1803521" y="0"/>
                    </a:cubicBezTo>
                    <a:cubicBezTo>
                      <a:pt x="2080968" y="6556"/>
                      <a:pt x="2131919" y="816"/>
                      <a:pt x="2416037" y="0"/>
                    </a:cubicBezTo>
                    <a:cubicBezTo>
                      <a:pt x="2700155" y="-816"/>
                      <a:pt x="2968578" y="-41293"/>
                      <a:pt x="3402869" y="0"/>
                    </a:cubicBezTo>
                    <a:cubicBezTo>
                      <a:pt x="3397643" y="71567"/>
                      <a:pt x="3412040" y="171116"/>
                      <a:pt x="3402869" y="338674"/>
                    </a:cubicBezTo>
                    <a:cubicBezTo>
                      <a:pt x="3393698" y="506232"/>
                      <a:pt x="3398858" y="624723"/>
                      <a:pt x="3402869" y="720582"/>
                    </a:cubicBezTo>
                    <a:cubicBezTo>
                      <a:pt x="3135065" y="722300"/>
                      <a:pt x="3032294" y="729945"/>
                      <a:pt x="2756324" y="720582"/>
                    </a:cubicBezTo>
                    <a:cubicBezTo>
                      <a:pt x="2480354" y="711219"/>
                      <a:pt x="2245914" y="728671"/>
                      <a:pt x="2109779" y="720582"/>
                    </a:cubicBezTo>
                    <a:cubicBezTo>
                      <a:pt x="1973644" y="712493"/>
                      <a:pt x="1642391" y="718382"/>
                      <a:pt x="1361148" y="720582"/>
                    </a:cubicBezTo>
                    <a:cubicBezTo>
                      <a:pt x="1079905" y="722782"/>
                      <a:pt x="991169" y="737838"/>
                      <a:pt x="646545" y="720582"/>
                    </a:cubicBezTo>
                    <a:cubicBezTo>
                      <a:pt x="301921" y="703326"/>
                      <a:pt x="285669" y="746992"/>
                      <a:pt x="0" y="720582"/>
                    </a:cubicBezTo>
                    <a:cubicBezTo>
                      <a:pt x="-10323" y="638272"/>
                      <a:pt x="-2507" y="510281"/>
                      <a:pt x="0" y="345879"/>
                    </a:cubicBezTo>
                    <a:cubicBezTo>
                      <a:pt x="2507" y="181477"/>
                      <a:pt x="4976" y="106576"/>
                      <a:pt x="0" y="0"/>
                    </a:cubicBezTo>
                    <a:close/>
                  </a:path>
                </a:pathLst>
              </a:custGeom>
              <a:ln>
                <a:solidFill>
                  <a:srgbClr val="0000FF"/>
                </a:solidFill>
                <a:extLst>
                  <a:ext uri="{C807C97D-BFC1-408E-A445-0C87EB9F89A2}">
                    <ask:lineSketchStyleProps xmlns:ask="http://schemas.microsoft.com/office/drawing/2018/sketchyshapes" sd="104830288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B49737-634B-4F96-8738-795D90FB1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029" y="2416462"/>
                <a:ext cx="3402869" cy="720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00FF"/>
                </a:solidFill>
                <a:extLst>
                  <a:ext uri="{C807C97D-BFC1-408E-A445-0C87EB9F89A2}">
                    <ask:lineSketchStyleProps xmlns:ask="http://schemas.microsoft.com/office/drawing/2018/sketchyshapes" sd="1048302887">
                      <a:custGeom>
                        <a:avLst/>
                        <a:gdLst>
                          <a:gd name="connsiteX0" fmla="*/ 0 w 3402869"/>
                          <a:gd name="connsiteY0" fmla="*/ 0 h 720582"/>
                          <a:gd name="connsiteX1" fmla="*/ 646545 w 3402869"/>
                          <a:gd name="connsiteY1" fmla="*/ 0 h 720582"/>
                          <a:gd name="connsiteX2" fmla="*/ 1225033 w 3402869"/>
                          <a:gd name="connsiteY2" fmla="*/ 0 h 720582"/>
                          <a:gd name="connsiteX3" fmla="*/ 1939635 w 3402869"/>
                          <a:gd name="connsiteY3" fmla="*/ 0 h 720582"/>
                          <a:gd name="connsiteX4" fmla="*/ 2518123 w 3402869"/>
                          <a:gd name="connsiteY4" fmla="*/ 0 h 720582"/>
                          <a:gd name="connsiteX5" fmla="*/ 3402869 w 3402869"/>
                          <a:gd name="connsiteY5" fmla="*/ 0 h 720582"/>
                          <a:gd name="connsiteX6" fmla="*/ 3402869 w 3402869"/>
                          <a:gd name="connsiteY6" fmla="*/ 360291 h 720582"/>
                          <a:gd name="connsiteX7" fmla="*/ 3402869 w 3402869"/>
                          <a:gd name="connsiteY7" fmla="*/ 720582 h 720582"/>
                          <a:gd name="connsiteX8" fmla="*/ 2654238 w 3402869"/>
                          <a:gd name="connsiteY8" fmla="*/ 720582 h 720582"/>
                          <a:gd name="connsiteX9" fmla="*/ 2041721 w 3402869"/>
                          <a:gd name="connsiteY9" fmla="*/ 720582 h 720582"/>
                          <a:gd name="connsiteX10" fmla="*/ 1361148 w 3402869"/>
                          <a:gd name="connsiteY10" fmla="*/ 720582 h 720582"/>
                          <a:gd name="connsiteX11" fmla="*/ 612516 w 3402869"/>
                          <a:gd name="connsiteY11" fmla="*/ 720582 h 720582"/>
                          <a:gd name="connsiteX12" fmla="*/ 0 w 3402869"/>
                          <a:gd name="connsiteY12" fmla="*/ 720582 h 720582"/>
                          <a:gd name="connsiteX13" fmla="*/ 0 w 3402869"/>
                          <a:gd name="connsiteY13" fmla="*/ 367497 h 720582"/>
                          <a:gd name="connsiteX14" fmla="*/ 0 w 3402869"/>
                          <a:gd name="connsiteY14" fmla="*/ 0 h 7205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402869" h="720582" fill="none" extrusionOk="0">
                            <a:moveTo>
                              <a:pt x="0" y="0"/>
                            </a:moveTo>
                            <a:cubicBezTo>
                              <a:pt x="200290" y="13400"/>
                              <a:pt x="326159" y="-9334"/>
                              <a:pt x="646545" y="0"/>
                            </a:cubicBezTo>
                            <a:cubicBezTo>
                              <a:pt x="966931" y="9334"/>
                              <a:pt x="959816" y="-2176"/>
                              <a:pt x="1225033" y="0"/>
                            </a:cubicBezTo>
                            <a:cubicBezTo>
                              <a:pt x="1490250" y="2176"/>
                              <a:pt x="1771477" y="21029"/>
                              <a:pt x="1939635" y="0"/>
                            </a:cubicBezTo>
                            <a:cubicBezTo>
                              <a:pt x="2107793" y="-21029"/>
                              <a:pt x="2349143" y="10394"/>
                              <a:pt x="2518123" y="0"/>
                            </a:cubicBezTo>
                            <a:cubicBezTo>
                              <a:pt x="2687103" y="-10394"/>
                              <a:pt x="3051544" y="-4003"/>
                              <a:pt x="3402869" y="0"/>
                            </a:cubicBezTo>
                            <a:cubicBezTo>
                              <a:pt x="3404416" y="92547"/>
                              <a:pt x="3389461" y="238695"/>
                              <a:pt x="3402869" y="360291"/>
                            </a:cubicBezTo>
                            <a:cubicBezTo>
                              <a:pt x="3416277" y="481887"/>
                              <a:pt x="3420454" y="585131"/>
                              <a:pt x="3402869" y="720582"/>
                            </a:cubicBezTo>
                            <a:cubicBezTo>
                              <a:pt x="3042684" y="719397"/>
                              <a:pt x="2846161" y="705365"/>
                              <a:pt x="2654238" y="720582"/>
                            </a:cubicBezTo>
                            <a:cubicBezTo>
                              <a:pt x="2462315" y="735799"/>
                              <a:pt x="2242758" y="729704"/>
                              <a:pt x="2041721" y="720582"/>
                            </a:cubicBezTo>
                            <a:cubicBezTo>
                              <a:pt x="1840684" y="711460"/>
                              <a:pt x="1581271" y="717408"/>
                              <a:pt x="1361148" y="720582"/>
                            </a:cubicBezTo>
                            <a:cubicBezTo>
                              <a:pt x="1141025" y="723756"/>
                              <a:pt x="818212" y="750343"/>
                              <a:pt x="612516" y="720582"/>
                            </a:cubicBezTo>
                            <a:cubicBezTo>
                              <a:pt x="406820" y="690821"/>
                              <a:pt x="157012" y="720376"/>
                              <a:pt x="0" y="720582"/>
                            </a:cubicBezTo>
                            <a:cubicBezTo>
                              <a:pt x="-17244" y="579834"/>
                              <a:pt x="1824" y="528661"/>
                              <a:pt x="0" y="367497"/>
                            </a:cubicBezTo>
                            <a:cubicBezTo>
                              <a:pt x="-1824" y="206333"/>
                              <a:pt x="7763" y="75024"/>
                              <a:pt x="0" y="0"/>
                            </a:cubicBezTo>
                            <a:close/>
                          </a:path>
                          <a:path w="3402869" h="720582" stroke="0" extrusionOk="0">
                            <a:moveTo>
                              <a:pt x="0" y="0"/>
                            </a:moveTo>
                            <a:cubicBezTo>
                              <a:pt x="271406" y="13551"/>
                              <a:pt x="369638" y="18379"/>
                              <a:pt x="578488" y="0"/>
                            </a:cubicBezTo>
                            <a:cubicBezTo>
                              <a:pt x="787338" y="-18379"/>
                              <a:pt x="951559" y="9423"/>
                              <a:pt x="1156975" y="0"/>
                            </a:cubicBezTo>
                            <a:cubicBezTo>
                              <a:pt x="1362391" y="-9423"/>
                              <a:pt x="1526074" y="-6556"/>
                              <a:pt x="1803521" y="0"/>
                            </a:cubicBezTo>
                            <a:cubicBezTo>
                              <a:pt x="2080968" y="6556"/>
                              <a:pt x="2131919" y="816"/>
                              <a:pt x="2416037" y="0"/>
                            </a:cubicBezTo>
                            <a:cubicBezTo>
                              <a:pt x="2700155" y="-816"/>
                              <a:pt x="2968578" y="-41293"/>
                              <a:pt x="3402869" y="0"/>
                            </a:cubicBezTo>
                            <a:cubicBezTo>
                              <a:pt x="3397643" y="71567"/>
                              <a:pt x="3412040" y="171116"/>
                              <a:pt x="3402869" y="338674"/>
                            </a:cubicBezTo>
                            <a:cubicBezTo>
                              <a:pt x="3393698" y="506232"/>
                              <a:pt x="3398858" y="624723"/>
                              <a:pt x="3402869" y="720582"/>
                            </a:cubicBezTo>
                            <a:cubicBezTo>
                              <a:pt x="3135065" y="722300"/>
                              <a:pt x="3032294" y="729945"/>
                              <a:pt x="2756324" y="720582"/>
                            </a:cubicBezTo>
                            <a:cubicBezTo>
                              <a:pt x="2480354" y="711219"/>
                              <a:pt x="2245914" y="728671"/>
                              <a:pt x="2109779" y="720582"/>
                            </a:cubicBezTo>
                            <a:cubicBezTo>
                              <a:pt x="1973644" y="712493"/>
                              <a:pt x="1642391" y="718382"/>
                              <a:pt x="1361148" y="720582"/>
                            </a:cubicBezTo>
                            <a:cubicBezTo>
                              <a:pt x="1079905" y="722782"/>
                              <a:pt x="991169" y="737838"/>
                              <a:pt x="646545" y="720582"/>
                            </a:cubicBezTo>
                            <a:cubicBezTo>
                              <a:pt x="301921" y="703326"/>
                              <a:pt x="285669" y="746992"/>
                              <a:pt x="0" y="720582"/>
                            </a:cubicBezTo>
                            <a:cubicBezTo>
                              <a:pt x="-10323" y="638272"/>
                              <a:pt x="-2507" y="510281"/>
                              <a:pt x="0" y="345879"/>
                            </a:cubicBezTo>
                            <a:cubicBezTo>
                              <a:pt x="2507" y="181477"/>
                              <a:pt x="4976" y="10657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81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12" grpId="0" animBg="1"/>
      <p:bldP spid="12" grpId="1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Deep Visualization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20746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Visualization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Proposed a different form of regularizing the image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sz="2000" dirty="0"/>
                  <a:t>Repeat:</a:t>
                </a:r>
              </a:p>
              <a:p>
                <a:pPr lvl="1"/>
                <a:r>
                  <a:rPr lang="en-US" sz="1800" dirty="0">
                    <a:solidFill>
                      <a:srgbClr val="0000FF"/>
                    </a:solidFill>
                  </a:rPr>
                  <a:t>Update</a:t>
                </a:r>
                <a:r>
                  <a:rPr lang="en-US" sz="1800" dirty="0"/>
                  <a:t> the image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dirty="0"/>
                  <a:t> with gradient from some unit of interest</a:t>
                </a:r>
              </a:p>
              <a:p>
                <a:pPr lvl="1"/>
                <a:r>
                  <a:rPr lang="en-US" sz="1800" b="1" dirty="0">
                    <a:solidFill>
                      <a:srgbClr val="0000FF"/>
                    </a:solidFill>
                  </a:rPr>
                  <a:t>Blur</a:t>
                </a:r>
                <a:r>
                  <a:rPr lang="en-US" sz="1800" dirty="0"/>
                  <a:t> image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 a bit (Gaussian Blur)</a:t>
                </a:r>
              </a:p>
              <a:p>
                <a:pPr lvl="1"/>
                <a:r>
                  <a:rPr lang="en-US" sz="1800" dirty="0"/>
                  <a:t>Clip </a:t>
                </a:r>
                <a:r>
                  <a:rPr lang="en-US" sz="1800" dirty="0">
                    <a:solidFill>
                      <a:srgbClr val="0000FF"/>
                    </a:solidFill>
                  </a:rPr>
                  <a:t>pixel with small values </a:t>
                </a:r>
                <a:r>
                  <a:rPr lang="en-US" sz="1800" dirty="0"/>
                  <a:t>to zero (to encourage sparsity)</a:t>
                </a:r>
              </a:p>
              <a:p>
                <a:pPr lvl="1"/>
                <a:r>
                  <a:rPr lang="en-US" sz="1800" dirty="0"/>
                  <a:t>Clip </a:t>
                </a:r>
                <a:r>
                  <a:rPr lang="en-US" sz="1800" dirty="0">
                    <a:solidFill>
                      <a:srgbClr val="0000FF"/>
                    </a:solidFill>
                  </a:rPr>
                  <a:t>pixel with small gradients </a:t>
                </a:r>
                <a:r>
                  <a:rPr lang="en-US" sz="1800" dirty="0"/>
                  <a:t>to zero</a:t>
                </a:r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12049" y="2722652"/>
                <a:ext cx="3822393" cy="960120"/>
              </a:xfrm>
              <a:custGeom>
                <a:avLst/>
                <a:gdLst>
                  <a:gd name="connsiteX0" fmla="*/ 0 w 3822393"/>
                  <a:gd name="connsiteY0" fmla="*/ 0 h 960120"/>
                  <a:gd name="connsiteX1" fmla="*/ 637066 w 3822393"/>
                  <a:gd name="connsiteY1" fmla="*/ 0 h 960120"/>
                  <a:gd name="connsiteX2" fmla="*/ 1350579 w 3822393"/>
                  <a:gd name="connsiteY2" fmla="*/ 0 h 960120"/>
                  <a:gd name="connsiteX3" fmla="*/ 1872973 w 3822393"/>
                  <a:gd name="connsiteY3" fmla="*/ 0 h 960120"/>
                  <a:gd name="connsiteX4" fmla="*/ 2471814 w 3822393"/>
                  <a:gd name="connsiteY4" fmla="*/ 0 h 960120"/>
                  <a:gd name="connsiteX5" fmla="*/ 3032432 w 3822393"/>
                  <a:gd name="connsiteY5" fmla="*/ 0 h 960120"/>
                  <a:gd name="connsiteX6" fmla="*/ 3822393 w 3822393"/>
                  <a:gd name="connsiteY6" fmla="*/ 0 h 960120"/>
                  <a:gd name="connsiteX7" fmla="*/ 3822393 w 3822393"/>
                  <a:gd name="connsiteY7" fmla="*/ 460858 h 960120"/>
                  <a:gd name="connsiteX8" fmla="*/ 3822393 w 3822393"/>
                  <a:gd name="connsiteY8" fmla="*/ 960120 h 960120"/>
                  <a:gd name="connsiteX9" fmla="*/ 3185328 w 3822393"/>
                  <a:gd name="connsiteY9" fmla="*/ 960120 h 960120"/>
                  <a:gd name="connsiteX10" fmla="*/ 2471814 w 3822393"/>
                  <a:gd name="connsiteY10" fmla="*/ 960120 h 960120"/>
                  <a:gd name="connsiteX11" fmla="*/ 1949420 w 3822393"/>
                  <a:gd name="connsiteY11" fmla="*/ 960120 h 960120"/>
                  <a:gd name="connsiteX12" fmla="*/ 1312355 w 3822393"/>
                  <a:gd name="connsiteY12" fmla="*/ 960120 h 960120"/>
                  <a:gd name="connsiteX13" fmla="*/ 713513 w 3822393"/>
                  <a:gd name="connsiteY13" fmla="*/ 960120 h 960120"/>
                  <a:gd name="connsiteX14" fmla="*/ 0 w 3822393"/>
                  <a:gd name="connsiteY14" fmla="*/ 960120 h 960120"/>
                  <a:gd name="connsiteX15" fmla="*/ 0 w 3822393"/>
                  <a:gd name="connsiteY15" fmla="*/ 480060 h 960120"/>
                  <a:gd name="connsiteX16" fmla="*/ 0 w 3822393"/>
                  <a:gd name="connsiteY16" fmla="*/ 0 h 96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22393" h="960120" fill="none" extrusionOk="0">
                    <a:moveTo>
                      <a:pt x="0" y="0"/>
                    </a:moveTo>
                    <a:cubicBezTo>
                      <a:pt x="164431" y="17625"/>
                      <a:pt x="354852" y="-24820"/>
                      <a:pt x="637066" y="0"/>
                    </a:cubicBezTo>
                    <a:cubicBezTo>
                      <a:pt x="919280" y="24820"/>
                      <a:pt x="1202735" y="6857"/>
                      <a:pt x="1350579" y="0"/>
                    </a:cubicBezTo>
                    <a:cubicBezTo>
                      <a:pt x="1498423" y="-6857"/>
                      <a:pt x="1732232" y="370"/>
                      <a:pt x="1872973" y="0"/>
                    </a:cubicBezTo>
                    <a:cubicBezTo>
                      <a:pt x="2013714" y="-370"/>
                      <a:pt x="2184717" y="2765"/>
                      <a:pt x="2471814" y="0"/>
                    </a:cubicBezTo>
                    <a:cubicBezTo>
                      <a:pt x="2758911" y="-2765"/>
                      <a:pt x="2856895" y="17934"/>
                      <a:pt x="3032432" y="0"/>
                    </a:cubicBezTo>
                    <a:cubicBezTo>
                      <a:pt x="3207969" y="-17934"/>
                      <a:pt x="3483440" y="5337"/>
                      <a:pt x="3822393" y="0"/>
                    </a:cubicBezTo>
                    <a:cubicBezTo>
                      <a:pt x="3802735" y="182415"/>
                      <a:pt x="3843023" y="260945"/>
                      <a:pt x="3822393" y="460858"/>
                    </a:cubicBezTo>
                    <a:cubicBezTo>
                      <a:pt x="3801763" y="660771"/>
                      <a:pt x="3846536" y="824770"/>
                      <a:pt x="3822393" y="960120"/>
                    </a:cubicBezTo>
                    <a:cubicBezTo>
                      <a:pt x="3622991" y="960321"/>
                      <a:pt x="3363554" y="940520"/>
                      <a:pt x="3185328" y="960120"/>
                    </a:cubicBezTo>
                    <a:cubicBezTo>
                      <a:pt x="3007103" y="979720"/>
                      <a:pt x="2692810" y="932924"/>
                      <a:pt x="2471814" y="960120"/>
                    </a:cubicBezTo>
                    <a:cubicBezTo>
                      <a:pt x="2250818" y="987316"/>
                      <a:pt x="2097750" y="969110"/>
                      <a:pt x="1949420" y="960120"/>
                    </a:cubicBezTo>
                    <a:cubicBezTo>
                      <a:pt x="1801090" y="951130"/>
                      <a:pt x="1451556" y="975401"/>
                      <a:pt x="1312355" y="960120"/>
                    </a:cubicBezTo>
                    <a:cubicBezTo>
                      <a:pt x="1173155" y="944839"/>
                      <a:pt x="999221" y="934001"/>
                      <a:pt x="713513" y="960120"/>
                    </a:cubicBezTo>
                    <a:cubicBezTo>
                      <a:pt x="427805" y="986239"/>
                      <a:pt x="287943" y="946312"/>
                      <a:pt x="0" y="960120"/>
                    </a:cubicBezTo>
                    <a:cubicBezTo>
                      <a:pt x="-16243" y="750206"/>
                      <a:pt x="20031" y="656943"/>
                      <a:pt x="0" y="480060"/>
                    </a:cubicBezTo>
                    <a:cubicBezTo>
                      <a:pt x="-20031" y="303177"/>
                      <a:pt x="-20253" y="179614"/>
                      <a:pt x="0" y="0"/>
                    </a:cubicBezTo>
                    <a:close/>
                  </a:path>
                  <a:path w="3822393" h="960120" stroke="0" extrusionOk="0">
                    <a:moveTo>
                      <a:pt x="0" y="0"/>
                    </a:moveTo>
                    <a:cubicBezTo>
                      <a:pt x="293877" y="10145"/>
                      <a:pt x="336620" y="5263"/>
                      <a:pt x="637066" y="0"/>
                    </a:cubicBezTo>
                    <a:cubicBezTo>
                      <a:pt x="937512" y="-5263"/>
                      <a:pt x="1147414" y="-14019"/>
                      <a:pt x="1312355" y="0"/>
                    </a:cubicBezTo>
                    <a:cubicBezTo>
                      <a:pt x="1477296" y="14019"/>
                      <a:pt x="1772364" y="-19228"/>
                      <a:pt x="2025868" y="0"/>
                    </a:cubicBezTo>
                    <a:cubicBezTo>
                      <a:pt x="2279372" y="19228"/>
                      <a:pt x="2487976" y="-21639"/>
                      <a:pt x="2739382" y="0"/>
                    </a:cubicBezTo>
                    <a:cubicBezTo>
                      <a:pt x="2990788" y="21639"/>
                      <a:pt x="3481526" y="-16609"/>
                      <a:pt x="3822393" y="0"/>
                    </a:cubicBezTo>
                    <a:cubicBezTo>
                      <a:pt x="3841981" y="139710"/>
                      <a:pt x="3815002" y="329690"/>
                      <a:pt x="3822393" y="451256"/>
                    </a:cubicBezTo>
                    <a:cubicBezTo>
                      <a:pt x="3829784" y="572822"/>
                      <a:pt x="3807230" y="833815"/>
                      <a:pt x="3822393" y="960120"/>
                    </a:cubicBezTo>
                    <a:cubicBezTo>
                      <a:pt x="3495824" y="947268"/>
                      <a:pt x="3353949" y="947630"/>
                      <a:pt x="3108880" y="960120"/>
                    </a:cubicBezTo>
                    <a:cubicBezTo>
                      <a:pt x="2863811" y="972610"/>
                      <a:pt x="2623178" y="948337"/>
                      <a:pt x="2395366" y="960120"/>
                    </a:cubicBezTo>
                    <a:cubicBezTo>
                      <a:pt x="2167554" y="971903"/>
                      <a:pt x="1917168" y="930948"/>
                      <a:pt x="1720077" y="960120"/>
                    </a:cubicBezTo>
                    <a:cubicBezTo>
                      <a:pt x="1522986" y="989292"/>
                      <a:pt x="1315770" y="975921"/>
                      <a:pt x="1159459" y="960120"/>
                    </a:cubicBezTo>
                    <a:cubicBezTo>
                      <a:pt x="1003148" y="944319"/>
                      <a:pt x="793790" y="984742"/>
                      <a:pt x="637066" y="960120"/>
                    </a:cubicBezTo>
                    <a:cubicBezTo>
                      <a:pt x="480342" y="935498"/>
                      <a:pt x="201133" y="990281"/>
                      <a:pt x="0" y="960120"/>
                    </a:cubicBezTo>
                    <a:cubicBezTo>
                      <a:pt x="-11393" y="851592"/>
                      <a:pt x="21106" y="714684"/>
                      <a:pt x="0" y="470459"/>
                    </a:cubicBezTo>
                    <a:cubicBezTo>
                      <a:pt x="-21106" y="226234"/>
                      <a:pt x="-314" y="159278"/>
                      <a:pt x="0" y="0"/>
                    </a:cubicBezTo>
                    <a:close/>
                  </a:path>
                </a:pathLst>
              </a:custGeom>
              <a:ln>
                <a:solidFill>
                  <a:srgbClr val="0000FF"/>
                </a:solidFill>
                <a:extLst>
                  <a:ext uri="{C807C97D-BFC1-408E-A445-0C87EB9F89A2}">
                    <ask:lineSketchStyleProps xmlns:ask="http://schemas.microsoft.com/office/drawing/2018/sketchyshapes" sd="311789179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049" y="2722652"/>
                <a:ext cx="3822393" cy="960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00FF"/>
                </a:solidFill>
                <a:extLst>
                  <a:ext uri="{C807C97D-BFC1-408E-A445-0C87EB9F89A2}">
                    <ask:lineSketchStyleProps xmlns:ask="http://schemas.microsoft.com/office/drawing/2018/sketchyshapes" sd="3117891799">
                      <a:custGeom>
                        <a:avLst/>
                        <a:gdLst>
                          <a:gd name="connsiteX0" fmla="*/ 0 w 3822393"/>
                          <a:gd name="connsiteY0" fmla="*/ 0 h 960120"/>
                          <a:gd name="connsiteX1" fmla="*/ 637066 w 3822393"/>
                          <a:gd name="connsiteY1" fmla="*/ 0 h 960120"/>
                          <a:gd name="connsiteX2" fmla="*/ 1350579 w 3822393"/>
                          <a:gd name="connsiteY2" fmla="*/ 0 h 960120"/>
                          <a:gd name="connsiteX3" fmla="*/ 1872973 w 3822393"/>
                          <a:gd name="connsiteY3" fmla="*/ 0 h 960120"/>
                          <a:gd name="connsiteX4" fmla="*/ 2471814 w 3822393"/>
                          <a:gd name="connsiteY4" fmla="*/ 0 h 960120"/>
                          <a:gd name="connsiteX5" fmla="*/ 3032432 w 3822393"/>
                          <a:gd name="connsiteY5" fmla="*/ 0 h 960120"/>
                          <a:gd name="connsiteX6" fmla="*/ 3822393 w 3822393"/>
                          <a:gd name="connsiteY6" fmla="*/ 0 h 960120"/>
                          <a:gd name="connsiteX7" fmla="*/ 3822393 w 3822393"/>
                          <a:gd name="connsiteY7" fmla="*/ 460858 h 960120"/>
                          <a:gd name="connsiteX8" fmla="*/ 3822393 w 3822393"/>
                          <a:gd name="connsiteY8" fmla="*/ 960120 h 960120"/>
                          <a:gd name="connsiteX9" fmla="*/ 3185328 w 3822393"/>
                          <a:gd name="connsiteY9" fmla="*/ 960120 h 960120"/>
                          <a:gd name="connsiteX10" fmla="*/ 2471814 w 3822393"/>
                          <a:gd name="connsiteY10" fmla="*/ 960120 h 960120"/>
                          <a:gd name="connsiteX11" fmla="*/ 1949420 w 3822393"/>
                          <a:gd name="connsiteY11" fmla="*/ 960120 h 960120"/>
                          <a:gd name="connsiteX12" fmla="*/ 1312355 w 3822393"/>
                          <a:gd name="connsiteY12" fmla="*/ 960120 h 960120"/>
                          <a:gd name="connsiteX13" fmla="*/ 713513 w 3822393"/>
                          <a:gd name="connsiteY13" fmla="*/ 960120 h 960120"/>
                          <a:gd name="connsiteX14" fmla="*/ 0 w 3822393"/>
                          <a:gd name="connsiteY14" fmla="*/ 960120 h 960120"/>
                          <a:gd name="connsiteX15" fmla="*/ 0 w 3822393"/>
                          <a:gd name="connsiteY15" fmla="*/ 480060 h 960120"/>
                          <a:gd name="connsiteX16" fmla="*/ 0 w 3822393"/>
                          <a:gd name="connsiteY16" fmla="*/ 0 h 9601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822393" h="960120" fill="none" extrusionOk="0">
                            <a:moveTo>
                              <a:pt x="0" y="0"/>
                            </a:moveTo>
                            <a:cubicBezTo>
                              <a:pt x="164431" y="17625"/>
                              <a:pt x="354852" y="-24820"/>
                              <a:pt x="637066" y="0"/>
                            </a:cubicBezTo>
                            <a:cubicBezTo>
                              <a:pt x="919280" y="24820"/>
                              <a:pt x="1202735" y="6857"/>
                              <a:pt x="1350579" y="0"/>
                            </a:cubicBezTo>
                            <a:cubicBezTo>
                              <a:pt x="1498423" y="-6857"/>
                              <a:pt x="1732232" y="370"/>
                              <a:pt x="1872973" y="0"/>
                            </a:cubicBezTo>
                            <a:cubicBezTo>
                              <a:pt x="2013714" y="-370"/>
                              <a:pt x="2184717" y="2765"/>
                              <a:pt x="2471814" y="0"/>
                            </a:cubicBezTo>
                            <a:cubicBezTo>
                              <a:pt x="2758911" y="-2765"/>
                              <a:pt x="2856895" y="17934"/>
                              <a:pt x="3032432" y="0"/>
                            </a:cubicBezTo>
                            <a:cubicBezTo>
                              <a:pt x="3207969" y="-17934"/>
                              <a:pt x="3483440" y="5337"/>
                              <a:pt x="3822393" y="0"/>
                            </a:cubicBezTo>
                            <a:cubicBezTo>
                              <a:pt x="3802735" y="182415"/>
                              <a:pt x="3843023" y="260945"/>
                              <a:pt x="3822393" y="460858"/>
                            </a:cubicBezTo>
                            <a:cubicBezTo>
                              <a:pt x="3801763" y="660771"/>
                              <a:pt x="3846536" y="824770"/>
                              <a:pt x="3822393" y="960120"/>
                            </a:cubicBezTo>
                            <a:cubicBezTo>
                              <a:pt x="3622991" y="960321"/>
                              <a:pt x="3363554" y="940520"/>
                              <a:pt x="3185328" y="960120"/>
                            </a:cubicBezTo>
                            <a:cubicBezTo>
                              <a:pt x="3007103" y="979720"/>
                              <a:pt x="2692810" y="932924"/>
                              <a:pt x="2471814" y="960120"/>
                            </a:cubicBezTo>
                            <a:cubicBezTo>
                              <a:pt x="2250818" y="987316"/>
                              <a:pt x="2097750" y="969110"/>
                              <a:pt x="1949420" y="960120"/>
                            </a:cubicBezTo>
                            <a:cubicBezTo>
                              <a:pt x="1801090" y="951130"/>
                              <a:pt x="1451556" y="975401"/>
                              <a:pt x="1312355" y="960120"/>
                            </a:cubicBezTo>
                            <a:cubicBezTo>
                              <a:pt x="1173155" y="944839"/>
                              <a:pt x="999221" y="934001"/>
                              <a:pt x="713513" y="960120"/>
                            </a:cubicBezTo>
                            <a:cubicBezTo>
                              <a:pt x="427805" y="986239"/>
                              <a:pt x="287943" y="946312"/>
                              <a:pt x="0" y="960120"/>
                            </a:cubicBezTo>
                            <a:cubicBezTo>
                              <a:pt x="-16243" y="750206"/>
                              <a:pt x="20031" y="656943"/>
                              <a:pt x="0" y="480060"/>
                            </a:cubicBezTo>
                            <a:cubicBezTo>
                              <a:pt x="-20031" y="303177"/>
                              <a:pt x="-20253" y="179614"/>
                              <a:pt x="0" y="0"/>
                            </a:cubicBezTo>
                            <a:close/>
                          </a:path>
                          <a:path w="3822393" h="960120" stroke="0" extrusionOk="0">
                            <a:moveTo>
                              <a:pt x="0" y="0"/>
                            </a:moveTo>
                            <a:cubicBezTo>
                              <a:pt x="293877" y="10145"/>
                              <a:pt x="336620" y="5263"/>
                              <a:pt x="637066" y="0"/>
                            </a:cubicBezTo>
                            <a:cubicBezTo>
                              <a:pt x="937512" y="-5263"/>
                              <a:pt x="1147414" y="-14019"/>
                              <a:pt x="1312355" y="0"/>
                            </a:cubicBezTo>
                            <a:cubicBezTo>
                              <a:pt x="1477296" y="14019"/>
                              <a:pt x="1772364" y="-19228"/>
                              <a:pt x="2025868" y="0"/>
                            </a:cubicBezTo>
                            <a:cubicBezTo>
                              <a:pt x="2279372" y="19228"/>
                              <a:pt x="2487976" y="-21639"/>
                              <a:pt x="2739382" y="0"/>
                            </a:cubicBezTo>
                            <a:cubicBezTo>
                              <a:pt x="2990788" y="21639"/>
                              <a:pt x="3481526" y="-16609"/>
                              <a:pt x="3822393" y="0"/>
                            </a:cubicBezTo>
                            <a:cubicBezTo>
                              <a:pt x="3841981" y="139710"/>
                              <a:pt x="3815002" y="329690"/>
                              <a:pt x="3822393" y="451256"/>
                            </a:cubicBezTo>
                            <a:cubicBezTo>
                              <a:pt x="3829784" y="572822"/>
                              <a:pt x="3807230" y="833815"/>
                              <a:pt x="3822393" y="960120"/>
                            </a:cubicBezTo>
                            <a:cubicBezTo>
                              <a:pt x="3495824" y="947268"/>
                              <a:pt x="3353949" y="947630"/>
                              <a:pt x="3108880" y="960120"/>
                            </a:cubicBezTo>
                            <a:cubicBezTo>
                              <a:pt x="2863811" y="972610"/>
                              <a:pt x="2623178" y="948337"/>
                              <a:pt x="2395366" y="960120"/>
                            </a:cubicBezTo>
                            <a:cubicBezTo>
                              <a:pt x="2167554" y="971903"/>
                              <a:pt x="1917168" y="930948"/>
                              <a:pt x="1720077" y="960120"/>
                            </a:cubicBezTo>
                            <a:cubicBezTo>
                              <a:pt x="1522986" y="989292"/>
                              <a:pt x="1315770" y="975921"/>
                              <a:pt x="1159459" y="960120"/>
                            </a:cubicBezTo>
                            <a:cubicBezTo>
                              <a:pt x="1003148" y="944319"/>
                              <a:pt x="793790" y="984742"/>
                              <a:pt x="637066" y="960120"/>
                            </a:cubicBezTo>
                            <a:cubicBezTo>
                              <a:pt x="480342" y="935498"/>
                              <a:pt x="201133" y="990281"/>
                              <a:pt x="0" y="960120"/>
                            </a:cubicBezTo>
                            <a:cubicBezTo>
                              <a:pt x="-11393" y="851592"/>
                              <a:pt x="21106" y="714684"/>
                              <a:pt x="0" y="470459"/>
                            </a:cubicBezTo>
                            <a:cubicBezTo>
                              <a:pt x="-21106" y="226234"/>
                              <a:pt x="-314" y="15927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678983" y="6066935"/>
            <a:ext cx="69230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[Understanding Neural Networks Through Deep Visualization,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Yosinski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 et al. , 2015]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31280" y="2621280"/>
            <a:ext cx="135636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21765" y="2876750"/>
            <a:ext cx="2148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Propose different regularizing</a:t>
            </a:r>
          </a:p>
        </p:txBody>
      </p:sp>
      <p:cxnSp>
        <p:nvCxnSpPr>
          <p:cNvPr id="10" name="Straight Arrow Connector 9"/>
          <p:cNvCxnSpPr>
            <a:cxnSpLocks/>
            <a:stCxn id="8" idx="1"/>
            <a:endCxn id="2" idx="3"/>
          </p:cNvCxnSpPr>
          <p:nvPr/>
        </p:nvCxnSpPr>
        <p:spPr>
          <a:xfrm flipH="1" flipV="1">
            <a:off x="7787640" y="3192781"/>
            <a:ext cx="434124" cy="7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42051" y="3814137"/>
            <a:ext cx="2634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More Explicit scheme</a:t>
            </a:r>
          </a:p>
        </p:txBody>
      </p:sp>
    </p:spTree>
    <p:extLst>
      <p:ext uri="{BB962C8B-B14F-4D97-AF65-F5344CB8AC3E}">
        <p14:creationId xmlns:p14="http://schemas.microsoft.com/office/powerpoint/2010/main" val="406171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Visualization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24A78-A460-4434-8463-5B05F5DD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71" y="365568"/>
            <a:ext cx="5790273" cy="6003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C520BF-DEBE-40CE-980E-C4AF67580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"/>
          <a:stretch/>
        </p:blipFill>
        <p:spPr>
          <a:xfrm>
            <a:off x="252914" y="365569"/>
            <a:ext cx="5719261" cy="60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4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Visualization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789" y="2344981"/>
            <a:ext cx="9396006" cy="39854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517991-3407-46B5-B872-E2CD8B7129A7}"/>
              </a:ext>
            </a:extLst>
          </p:cNvPr>
          <p:cNvSpPr/>
          <p:nvPr/>
        </p:nvSpPr>
        <p:spPr>
          <a:xfrm>
            <a:off x="1889125" y="1926439"/>
            <a:ext cx="6962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the same approach to visualize intermediate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4221D-498E-444F-9451-C49A30BDF585}"/>
              </a:ext>
            </a:extLst>
          </p:cNvPr>
          <p:cNvSpPr/>
          <p:nvPr/>
        </p:nvSpPr>
        <p:spPr>
          <a:xfrm>
            <a:off x="6103317" y="1600230"/>
            <a:ext cx="59197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[Understanding Neural Networks Through Deep Visualization,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Yosinski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 et al. , 2015]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A2ECF-A39F-44E2-BF1A-B1C2D875AAE3}"/>
              </a:ext>
            </a:extLst>
          </p:cNvPr>
          <p:cNvSpPr/>
          <p:nvPr/>
        </p:nvSpPr>
        <p:spPr>
          <a:xfrm>
            <a:off x="9321052" y="1318483"/>
            <a:ext cx="26372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155CD"/>
                </a:solidFill>
                <a:latin typeface="ArialMT"/>
              </a:rPr>
              <a:t>http://yosinski.com/deepvis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27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Visualization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103317" y="1600230"/>
            <a:ext cx="59197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[Understanding Neural Networks Through Deep Visualization,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Yosinski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 et al. , 2015]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321052" y="1318483"/>
            <a:ext cx="26372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155CD"/>
                </a:solidFill>
                <a:latin typeface="ArialMT"/>
              </a:rPr>
              <a:t>http://yosinski.com/deepvis</a:t>
            </a:r>
            <a:endParaRPr lang="en-US" sz="1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49" y="1977657"/>
            <a:ext cx="10271228" cy="46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Visualization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78983" y="6066935"/>
            <a:ext cx="69230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[Understanding Neural Networks Through Deep Visualization,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Yosinski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 et al. , 2015]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26169" y="6035675"/>
            <a:ext cx="26372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155CD"/>
                </a:solidFill>
                <a:latin typeface="ArialMT"/>
              </a:rPr>
              <a:t>http://yosinski.com/deepvis</a:t>
            </a:r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34" y="2230823"/>
            <a:ext cx="11160388" cy="36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Intuition:</a:t>
            </a:r>
            <a:br>
              <a:rPr lang="en-US" dirty="0"/>
            </a:br>
            <a:r>
              <a:rPr lang="en-US" dirty="0"/>
              <a:t>If an image with a cat in it produce high score for “cat class”</a:t>
            </a:r>
          </a:p>
          <a:p>
            <a:pPr>
              <a:lnSpc>
                <a:spcPct val="150000"/>
              </a:lnSpc>
            </a:pPr>
            <a:r>
              <a:rPr lang="en-US" dirty="0"/>
              <a:t>Then an image </a:t>
            </a:r>
            <a:r>
              <a:rPr lang="en-US" dirty="0">
                <a:solidFill>
                  <a:srgbClr val="0000FF"/>
                </a:solidFill>
              </a:rPr>
              <a:t>full of cat </a:t>
            </a:r>
            <a:r>
              <a:rPr lang="en-US" dirty="0"/>
              <a:t>on top of each other will produce even higher “cat class score”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7 ?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Deep Dream</a:t>
            </a:r>
            <a:br>
              <a:rPr lang="en-US" dirty="0"/>
            </a:br>
            <a:r>
              <a:rPr lang="en-US" sz="2000" dirty="0"/>
              <a:t>(Introduction)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0633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1: Visualizing Weights</a:t>
            </a:r>
          </a:p>
          <a:p>
            <a:pPr lvl="1"/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Feature Representation, Image Patch Activation</a:t>
            </a:r>
          </a:p>
          <a:p>
            <a:r>
              <a:rPr lang="en-US" dirty="0"/>
              <a:t>Part 2: Visualization via Optimization</a:t>
            </a:r>
          </a:p>
          <a:p>
            <a:pPr lvl="1"/>
            <a:r>
              <a:rPr lang="en-US" dirty="0"/>
              <a:t>Input that maximizes the target</a:t>
            </a:r>
          </a:p>
          <a:p>
            <a:pPr lvl="1"/>
            <a:r>
              <a:rPr lang="en-US" dirty="0"/>
              <a:t>Deep Dream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49437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26" name="Picture 2" descr="https://i.imgur.com/ckV9ADS.jpg"/>
          <p:cNvPicPr>
            <a:picLocks noGrp="1" noChangeAspect="1" noChangeArrowheads="1" noCrop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1231" y="529930"/>
            <a:ext cx="3352679" cy="471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3.eu-central-1.amazonaws.com/eu-ddream/dream_2e9c33f2f4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6944" y="4577275"/>
            <a:ext cx="2741198" cy="20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3.eu-central-1.amazonaws.com/eu-ddream/dream_d976207994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7243" y="2799934"/>
            <a:ext cx="2894879" cy="385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ZSWD4L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6999" y="200084"/>
            <a:ext cx="3178446" cy="25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899" y="200084"/>
            <a:ext cx="2703999" cy="40389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94535" y="5654567"/>
            <a:ext cx="3602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ArialMT"/>
              </a:rPr>
              <a:t>DeepDream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1600" dirty="0">
                <a:solidFill>
                  <a:srgbClr val="1155CD"/>
                </a:solidFill>
                <a:latin typeface="ArialMT"/>
              </a:rPr>
              <a:t>https://github.com/google/deepdream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359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C5341-35CB-4BC4-B967-E554CCE7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00" y="3877269"/>
            <a:ext cx="2927560" cy="16443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22538F-54D8-4149-BE8E-42F4A300BF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Rather than synthesizing an image to maximize a specific neuron, </a:t>
            </a:r>
          </a:p>
          <a:p>
            <a:r>
              <a:rPr lang="en-US" sz="2000" dirty="0"/>
              <a:t>Instead try to amplify the neuron activations at some layer in the network</a:t>
            </a:r>
          </a:p>
          <a:p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7A93D-3227-4ED9-B2D5-9BC5CEA76F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73BB8-76ED-42B2-8683-801AC236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/>
              <a:t>Deep Dream: Amplify existing features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BB63CA3-B45A-4B79-B6C1-A61F814F55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B3901E-5ADA-4497-94BB-9A7B3AA1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6644" y="3605265"/>
            <a:ext cx="4033787" cy="222619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DD512C3-4293-4249-97EB-674B112BE6CD}"/>
              </a:ext>
            </a:extLst>
          </p:cNvPr>
          <p:cNvSpPr/>
          <p:nvPr/>
        </p:nvSpPr>
        <p:spPr>
          <a:xfrm>
            <a:off x="5346257" y="4326090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8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22538F-54D8-4149-BE8E-42F4A300BF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47109" y="4521442"/>
            <a:ext cx="7808401" cy="1751121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en-US" sz="1800" dirty="0"/>
              <a:t>Choose an image and a layer in a CNN; repeat: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/>
              <a:t>1. Forward: compute activations at chosen layer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/>
              <a:t>2. Set gradient of chosen layer equal to its activation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/>
              <a:t>3. Backward: Compute gradient on image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/>
              <a:t>4. </a:t>
            </a:r>
            <a:r>
              <a:rPr lang="id-ID" sz="1800" dirty="0"/>
              <a:t>Update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7A93D-3227-4ED9-B2D5-9BC5CEA76F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73BB8-76ED-42B2-8683-801AC236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/>
              <a:t>Deep Dream: Amplify existing features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BB63CA3-B45A-4B79-B6C1-A61F814F55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3DA12F-72F8-4B9D-9538-6C66890A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562" y="2645405"/>
            <a:ext cx="552450" cy="762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951E34-5BFC-443F-B99A-7809178D8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52" y="2108856"/>
            <a:ext cx="2927560" cy="16443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AC7DE1-FC64-41AC-8679-53FB78D8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63096" y="2045341"/>
            <a:ext cx="4033787" cy="2226194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2046CF-FE6C-40CF-90EC-57F044D10408}"/>
              </a:ext>
            </a:extLst>
          </p:cNvPr>
          <p:cNvSpPr/>
          <p:nvPr/>
        </p:nvSpPr>
        <p:spPr>
          <a:xfrm>
            <a:off x="4772709" y="2766166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5482E58-DF75-45A5-A70C-7EBB902AF025}"/>
              </a:ext>
            </a:extLst>
          </p:cNvPr>
          <p:cNvSpPr/>
          <p:nvPr/>
        </p:nvSpPr>
        <p:spPr>
          <a:xfrm>
            <a:off x="6096000" y="1713066"/>
            <a:ext cx="3152878" cy="1977628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DAAE7CC-2492-49A7-9B46-482E7D417613}"/>
              </a:ext>
            </a:extLst>
          </p:cNvPr>
          <p:cNvSpPr/>
          <p:nvPr/>
        </p:nvSpPr>
        <p:spPr>
          <a:xfrm flipH="1">
            <a:off x="5598373" y="2628095"/>
            <a:ext cx="3199767" cy="1892195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2">
                  <a:lumMod val="75000"/>
                  <a:alpha val="20000"/>
                </a:schemeClr>
              </a:gs>
              <a:gs pos="50000">
                <a:schemeClr val="accent2">
                  <a:alpha val="20000"/>
                </a:schemeClr>
              </a:gs>
              <a:gs pos="100000">
                <a:schemeClr val="accent2">
                  <a:lumMod val="40000"/>
                  <a:lumOff val="60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6635FE-06C2-43BA-A979-C29CA7364130}"/>
              </a:ext>
            </a:extLst>
          </p:cNvPr>
          <p:cNvSpPr/>
          <p:nvPr/>
        </p:nvSpPr>
        <p:spPr>
          <a:xfrm>
            <a:off x="1780776" y="2663923"/>
            <a:ext cx="2927559" cy="164431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gradient input</a:t>
            </a:r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9E8AA00-868B-44A9-BBEE-8FDD7E9D12B0}"/>
              </a:ext>
            </a:extLst>
          </p:cNvPr>
          <p:cNvSpPr/>
          <p:nvPr/>
        </p:nvSpPr>
        <p:spPr>
          <a:xfrm flipH="1">
            <a:off x="4688804" y="2866588"/>
            <a:ext cx="442335" cy="6412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58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DEFDF-7AD6-49C0-AEC1-94A4BD9B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"/>
            <a:ext cx="12192000" cy="68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6730B-E33E-47A4-8204-DBE8AAF7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9"/>
            <a:ext cx="12192000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F4E267-0797-4E86-981E-872AD682CC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>
                <a:latin typeface="ArialMT"/>
              </a:rPr>
              <a:t>DeepDream</a:t>
            </a:r>
            <a:r>
              <a:rPr lang="en-US" dirty="0">
                <a:latin typeface="ArialMT"/>
              </a:rPr>
              <a:t> modifies the image in a way that </a:t>
            </a:r>
            <a:r>
              <a:rPr lang="en-US" b="1" dirty="0">
                <a:latin typeface="ArialMT"/>
              </a:rPr>
              <a:t>“</a:t>
            </a:r>
            <a:r>
              <a:rPr lang="en-US" b="1" dirty="0">
                <a:solidFill>
                  <a:srgbClr val="0000FF"/>
                </a:solidFill>
                <a:latin typeface="ArialMT"/>
              </a:rPr>
              <a:t>boosts</a:t>
            </a:r>
            <a:r>
              <a:rPr lang="en-US" b="1" dirty="0">
                <a:latin typeface="ArialMT"/>
              </a:rPr>
              <a:t>”</a:t>
            </a:r>
            <a:r>
              <a:rPr lang="en-US" dirty="0">
                <a:latin typeface="ArialMT"/>
              </a:rPr>
              <a:t> all activations,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at any layer</a:t>
            </a:r>
            <a:endParaRPr lang="en-US" dirty="0"/>
          </a:p>
          <a:p>
            <a:r>
              <a:rPr lang="en-US" dirty="0">
                <a:latin typeface="ArialMT"/>
              </a:rPr>
              <a:t>this creates a feedback loop: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e.g. any slightly detected dog face will be made more and more dog like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over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7A93D-3227-4ED9-B2D5-9BC5CEA76F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73BB8-76ED-42B2-8683-801AC23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Dream: Amplify existing features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4EC8C1-BF19-4D15-96B3-9F3E40D57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8003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6730B-E33E-47A4-8204-DBE8AAF7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9"/>
            <a:ext cx="12192000" cy="68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DC55A-4C79-4C65-9564-13C669F8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39"/>
            <a:ext cx="12192000" cy="68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6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17256-3850-442A-8691-C7453861F8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38C586-55B2-42BA-A215-342D6ED4FA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8374A-D182-47E8-81A3-CC6F2D42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0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7A93D-3227-4ED9-B2D5-9BC5CEA76F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73BB8-76ED-42B2-8683-801AC23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Pouff - Grocery Trip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4EC8C1-BF19-4D15-96B3-9F3E40D57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Online Media 5" title="Pouff - Grocery Trip">
            <a:hlinkClick r:id="" action="ppaction://media"/>
            <a:extLst>
              <a:ext uri="{FF2B5EF4-FFF2-40B4-BE49-F238E27FC236}">
                <a16:creationId xmlns:a16="http://schemas.microsoft.com/office/drawing/2014/main" id="{B72D87E7-91A0-44AD-9E17-73C0C9C3CFC5}"/>
              </a:ext>
            </a:extLst>
          </p:cNvPr>
          <p:cNvPicPr>
            <a:picLocks noGrp="1" noRot="1" noChangeAspect="1"/>
          </p:cNvPicPr>
          <p:nvPr>
            <p:ph sz="quarter" idx="14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60625" y="2009775"/>
            <a:ext cx="715645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9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We’ve flipped our perspective</a:t>
            </a:r>
          </a:p>
          <a:p>
            <a:pPr>
              <a:lnSpc>
                <a:spcPct val="150000"/>
              </a:lnSpc>
            </a:pPr>
            <a:r>
              <a:rPr lang="en-US" dirty="0"/>
              <a:t>If, during training, we optimize weights from fixed input to maximize the target,</a:t>
            </a:r>
          </a:p>
          <a:p>
            <a:pPr>
              <a:lnSpc>
                <a:spcPct val="150000"/>
              </a:lnSpc>
            </a:pPr>
            <a:r>
              <a:rPr lang="en-US" dirty="0"/>
              <a:t>Can we optimize input, from fixed trained weights, </a:t>
            </a:r>
            <a:br>
              <a:rPr lang="en-US" dirty="0"/>
            </a:br>
            <a:r>
              <a:rPr lang="en-US" dirty="0"/>
              <a:t>to also maximize the target?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Question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3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17256-3850-442A-8691-C7453861F8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38C586-55B2-42BA-A215-342D6ED4FA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A2BD7-0626-4F8A-B1E2-1F4DD67F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562"/>
            <a:ext cx="12192000" cy="57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More Next Week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87812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5184683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Fooling </a:t>
            </a:r>
            <a:r>
              <a:rPr lang="en-US" dirty="0" err="1"/>
              <a:t>ConvNets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28" name="Picture 4" descr="Hasil gambar untuk cute cat tong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17145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18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ConvNet</a:t>
            </a:r>
            <a:r>
              <a:rPr lang="en-US" dirty="0"/>
              <a:t> is said to be really powerful</a:t>
            </a:r>
          </a:p>
          <a:p>
            <a:pPr lvl="1"/>
            <a:endParaRPr lang="en-US" dirty="0"/>
          </a:p>
          <a:p>
            <a:r>
              <a:rPr lang="en-US" dirty="0"/>
              <a:t>We can pose an optimization over the input image to maximize any class score.</a:t>
            </a:r>
          </a:p>
          <a:p>
            <a:pPr lvl="1"/>
            <a:endParaRPr lang="en-US" dirty="0"/>
          </a:p>
          <a:p>
            <a:r>
              <a:rPr lang="en-US" dirty="0"/>
              <a:t>Question: Can we use this to “fool” </a:t>
            </a:r>
            <a:r>
              <a:rPr lang="en-US" dirty="0" err="1"/>
              <a:t>ConvNets</a:t>
            </a:r>
            <a:r>
              <a:rPr lang="en-US" dirty="0"/>
              <a:t>?</a:t>
            </a:r>
          </a:p>
          <a:p>
            <a:r>
              <a:rPr lang="en-US" dirty="0"/>
              <a:t>Answer: </a:t>
            </a:r>
            <a:r>
              <a:rPr lang="en-US" dirty="0">
                <a:solidFill>
                  <a:srgbClr val="0000FF"/>
                </a:solidFill>
              </a:rPr>
              <a:t>oh yeah!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</a:t>
            </a:r>
            <a:r>
              <a:rPr lang="en-US" dirty="0" err="1"/>
              <a:t>ConvNets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</a:t>
            </a:r>
            <a:r>
              <a:rPr lang="en-US" dirty="0" err="1"/>
              <a:t>ConvNets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545" y="2324099"/>
            <a:ext cx="2787832" cy="2792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478" y="2324099"/>
            <a:ext cx="2787832" cy="2792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52759" y="3489450"/>
            <a:ext cx="436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8737" y="3520227"/>
            <a:ext cx="12314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+ </a:t>
            </a:r>
            <a:r>
              <a:rPr lang="en-US" sz="2000" dirty="0">
                <a:latin typeface="Calibri" panose="020F0502020204030204" pitchFamily="34" charset="0"/>
              </a:rPr>
              <a:t>0.007</a:t>
            </a:r>
            <a:r>
              <a:rPr lang="en-US" sz="2000" dirty="0"/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917740" y="5126922"/>
                <a:ext cx="5338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40" y="5126922"/>
                <a:ext cx="5338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221200" y="5127361"/>
                <a:ext cx="20457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200" y="5127361"/>
                <a:ext cx="2045753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170909" y="5125475"/>
                <a:ext cx="26105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909" y="5125475"/>
                <a:ext cx="2610586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203443" y="5558604"/>
            <a:ext cx="1962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57.7% “panda”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112196" y="5512878"/>
            <a:ext cx="2263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8.2% “nematode”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30696" y="5510992"/>
            <a:ext cx="2291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99.3% “gibbon”</a:t>
            </a:r>
          </a:p>
        </p:txBody>
      </p:sp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04FA4182-C7CB-417C-82FB-BA6BF8DD364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523" y="2324099"/>
            <a:ext cx="2787832" cy="27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2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9252" y="6480274"/>
            <a:ext cx="83990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[Intriguing properties of neural networks,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Szegedy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 et al., 2013]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46" y="1380406"/>
            <a:ext cx="4570835" cy="4937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913" y="1362515"/>
            <a:ext cx="4591067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Adversarial Examples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667000" y="3669573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EXPLAINING AND HARNESSING ADVERSARIAL EXAMPLES</a:t>
            </a:r>
          </a:p>
          <a:p>
            <a:pPr algn="ctr"/>
            <a:r>
              <a:rPr lang="en-US" dirty="0"/>
              <a:t>[</a:t>
            </a:r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Shlens</a:t>
            </a:r>
            <a:r>
              <a:rPr lang="en-US" dirty="0"/>
              <a:t> &amp; </a:t>
            </a:r>
            <a:r>
              <a:rPr lang="en-US" dirty="0" err="1"/>
              <a:t>Szegedy</a:t>
            </a:r>
            <a:r>
              <a:rPr lang="en-US" dirty="0"/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427455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12-Nov-20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Inputs formed by applying small but intentionally worst-case perturbations to examples from the dataset</a:t>
            </a:r>
          </a:p>
          <a:p>
            <a:r>
              <a:rPr lang="en-US" dirty="0"/>
              <a:t>Deep networks are vulnerable to adversarial examples - </a:t>
            </a:r>
            <a:r>
              <a:rPr lang="en-US" dirty="0">
                <a:solidFill>
                  <a:srgbClr val="0000FF"/>
                </a:solidFill>
              </a:rPr>
              <a:t>Misguided assumption</a:t>
            </a:r>
          </a:p>
        </p:txBody>
      </p:sp>
    </p:spTree>
    <p:extLst>
      <p:ext uri="{BB962C8B-B14F-4D97-AF65-F5344CB8AC3E}">
        <p14:creationId xmlns:p14="http://schemas.microsoft.com/office/powerpoint/2010/main" val="148449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Right 25">
            <a:extLst>
              <a:ext uri="{FF2B5EF4-FFF2-40B4-BE49-F238E27FC236}">
                <a16:creationId xmlns:a16="http://schemas.microsoft.com/office/drawing/2014/main" id="{0BF7DA48-7648-4DF7-A246-48F330BC58A9}"/>
              </a:ext>
            </a:extLst>
          </p:cNvPr>
          <p:cNvSpPr/>
          <p:nvPr/>
        </p:nvSpPr>
        <p:spPr>
          <a:xfrm flipH="1">
            <a:off x="8675370" y="3390019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F734D92B-597F-47D2-AFFA-6B864B6F5206}"/>
              </a:ext>
            </a:extLst>
          </p:cNvPr>
          <p:cNvGraphicFramePr>
            <a:graphicFrameLocks noGrp="1"/>
          </p:cNvGraphicFramePr>
          <p:nvPr/>
        </p:nvGraphicFramePr>
        <p:xfrm>
          <a:off x="3953101" y="2569746"/>
          <a:ext cx="22860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14794378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5461507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4316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14854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Adversarial Example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0396A42-E94D-4653-8DC2-D0B83079A26A}"/>
              </a:ext>
            </a:extLst>
          </p:cNvPr>
          <p:cNvGraphicFramePr>
            <a:graphicFrameLocks noGrp="1"/>
          </p:cNvGraphicFramePr>
          <p:nvPr/>
        </p:nvGraphicFramePr>
        <p:xfrm>
          <a:off x="5567238" y="2859307"/>
          <a:ext cx="1709925" cy="1709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A062948-E102-4B1B-9BA7-EABE5534D460}"/>
              </a:ext>
            </a:extLst>
          </p:cNvPr>
          <p:cNvGraphicFramePr>
            <a:graphicFrameLocks noGrp="1"/>
          </p:cNvGraphicFramePr>
          <p:nvPr/>
        </p:nvGraphicFramePr>
        <p:xfrm>
          <a:off x="6546549" y="3101037"/>
          <a:ext cx="122137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245620176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7751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</a:tbl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3C265A-CF75-4D29-9810-9F80BC9A781A}"/>
              </a:ext>
            </a:extLst>
          </p:cNvPr>
          <p:cNvSpPr/>
          <p:nvPr/>
        </p:nvSpPr>
        <p:spPr>
          <a:xfrm>
            <a:off x="3641916" y="3392153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2DF30BE4-2C71-43D5-B10D-47FFE5A2C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3733" y="2889454"/>
            <a:ext cx="1059949" cy="151591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239EC8C-D414-4C90-AC5A-66D54AFF1E0B}"/>
              </a:ext>
            </a:extLst>
          </p:cNvPr>
          <p:cNvSpPr/>
          <p:nvPr/>
        </p:nvSpPr>
        <p:spPr>
          <a:xfrm>
            <a:off x="2217009" y="2527389"/>
            <a:ext cx="1533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Feed an Image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F87592-4AF2-4131-A903-8F8E5BDA52AC}"/>
              </a:ext>
            </a:extLst>
          </p:cNvPr>
          <p:cNvGraphicFramePr>
            <a:graphicFrameLocks noGrp="1"/>
          </p:cNvGraphicFramePr>
          <p:nvPr/>
        </p:nvGraphicFramePr>
        <p:xfrm>
          <a:off x="8075371" y="3101037"/>
          <a:ext cx="24427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3345352142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1042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418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8212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1793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8991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D1E43C4-B5D7-4C09-AE2F-3328518E4D32}"/>
              </a:ext>
            </a:extLst>
          </p:cNvPr>
          <p:cNvSpPr/>
          <p:nvPr/>
        </p:nvSpPr>
        <p:spPr>
          <a:xfrm>
            <a:off x="7600228" y="2551530"/>
            <a:ext cx="11945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Class score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E530EF1-3D19-40DF-B688-E37F70D8AF9C}"/>
              </a:ext>
            </a:extLst>
          </p:cNvPr>
          <p:cNvGraphicFramePr>
            <a:graphicFrameLocks noGrp="1"/>
          </p:cNvGraphicFramePr>
          <p:nvPr/>
        </p:nvGraphicFramePr>
        <p:xfrm>
          <a:off x="9050260" y="3099830"/>
          <a:ext cx="24427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3345352142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1042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418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8212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1793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89918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000BC168-5ABE-44EC-A7CD-0F1C754A177B}"/>
              </a:ext>
            </a:extLst>
          </p:cNvPr>
          <p:cNvSpPr/>
          <p:nvPr/>
        </p:nvSpPr>
        <p:spPr>
          <a:xfrm>
            <a:off x="8319665" y="4320237"/>
            <a:ext cx="170548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Choose wrong class</a:t>
            </a:r>
            <a:br>
              <a:rPr lang="en-US" sz="1400" dirty="0"/>
            </a:br>
            <a:r>
              <a:rPr lang="en-US" sz="1050" dirty="0"/>
              <a:t>set gradient=0 except the chosen class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EEADF2-E50F-4D09-AC45-E46D38E5041A}"/>
              </a:ext>
            </a:extLst>
          </p:cNvPr>
          <p:cNvSpPr/>
          <p:nvPr/>
        </p:nvSpPr>
        <p:spPr>
          <a:xfrm>
            <a:off x="6239101" y="5011030"/>
            <a:ext cx="19544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Backprop Gradients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CE5C3-CE11-4366-8913-3F02A0157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009" y="4598931"/>
            <a:ext cx="950401" cy="1255468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4650E19-8E1A-48FC-982E-7CAE8947D57E}"/>
                  </a:ext>
                </a:extLst>
              </p14:cNvPr>
              <p14:cNvContentPartPr/>
              <p14:nvPr/>
            </p14:nvContentPartPr>
            <p14:xfrm>
              <a:off x="2810330" y="4696413"/>
              <a:ext cx="468541" cy="419267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4650E19-8E1A-48FC-982E-7CAE8947D5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1333" y="4687408"/>
                <a:ext cx="486174" cy="436917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03F28D3A-A8A3-46D3-8B6F-3BEC2FA7BE83}"/>
              </a:ext>
            </a:extLst>
          </p:cNvPr>
          <p:cNvSpPr/>
          <p:nvPr/>
        </p:nvSpPr>
        <p:spPr>
          <a:xfrm flipH="1">
            <a:off x="4631686" y="4906047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F07A06-4657-4BE3-B807-71637CBCDEF1}"/>
              </a:ext>
            </a:extLst>
          </p:cNvPr>
          <p:cNvSpPr/>
          <p:nvPr/>
        </p:nvSpPr>
        <p:spPr>
          <a:xfrm>
            <a:off x="2037862" y="5358887"/>
            <a:ext cx="14141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Add to Image</a:t>
            </a:r>
          </a:p>
        </p:txBody>
      </p:sp>
    </p:spTree>
    <p:extLst>
      <p:ext uri="{BB962C8B-B14F-4D97-AF65-F5344CB8AC3E}">
        <p14:creationId xmlns:p14="http://schemas.microsoft.com/office/powerpoint/2010/main" val="29158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6" grpId="0" animBg="1"/>
      <p:bldP spid="17" grpId="0"/>
      <p:bldP spid="19" grpId="0"/>
      <p:bldP spid="25" grpId="0"/>
      <p:bldP spid="27" grpId="0"/>
      <p:bldP spid="29" grpId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83A47-A106-45E6-8D06-C3FC2A0BA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699" y="4164966"/>
            <a:ext cx="3184064" cy="2168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233EFB-2396-400C-B028-6ED481C8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609" y="4164968"/>
            <a:ext cx="3184064" cy="2168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C18EB0-E8E0-46BD-96FC-9D17D09C4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89" y="1958803"/>
            <a:ext cx="4282015" cy="2168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69068A-DF71-4897-9BC5-99F687771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710" y="1958801"/>
            <a:ext cx="3184064" cy="216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Optimizing Class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21307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78983" y="6066935"/>
            <a:ext cx="83990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[Intriguing properties of neural networks,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Szegedy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 et al., 2013]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ED797A-5CF9-4F69-968E-E93B61187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71" y="1332531"/>
            <a:ext cx="9129657" cy="46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2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0257" y="6057171"/>
            <a:ext cx="11726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[Deep Neural Networks are Easily Fooled: High Confidence Predictions for Unrecognizable Images Nguyen,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Yosinski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, Clune, 2014]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589" y="1311688"/>
            <a:ext cx="7822580" cy="47355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57838" y="3350039"/>
            <a:ext cx="1563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ArialMT"/>
              </a:rPr>
              <a:t>&gt;99.6%</a:t>
            </a:r>
          </a:p>
          <a:p>
            <a:r>
              <a:rPr lang="en-US" b="1" dirty="0">
                <a:solidFill>
                  <a:srgbClr val="0000FF"/>
                </a:solidFill>
                <a:latin typeface="ArialMT"/>
              </a:rPr>
              <a:t>confidences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4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68" y="1385887"/>
            <a:ext cx="7712122" cy="46598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6FA554-B10E-4C8C-87B7-163CCCEA5E96}"/>
              </a:ext>
            </a:extLst>
          </p:cNvPr>
          <p:cNvSpPr/>
          <p:nvPr/>
        </p:nvSpPr>
        <p:spPr>
          <a:xfrm>
            <a:off x="160257" y="6057171"/>
            <a:ext cx="11726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[Deep Neural Networks are Easily Fooled: High Confidence Predictions for Unrecognizable Images Nguyen,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Yosinski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, Clune, 2014]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2C499C-2F0E-489E-9E4A-5E907A2ED1BC}"/>
              </a:ext>
            </a:extLst>
          </p:cNvPr>
          <p:cNvSpPr/>
          <p:nvPr/>
        </p:nvSpPr>
        <p:spPr>
          <a:xfrm>
            <a:off x="10257838" y="3350039"/>
            <a:ext cx="1563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ArialMT"/>
              </a:rPr>
              <a:t>&gt;99.6%</a:t>
            </a:r>
          </a:p>
          <a:p>
            <a:r>
              <a:rPr lang="en-US" b="1" dirty="0">
                <a:solidFill>
                  <a:srgbClr val="0000FF"/>
                </a:solidFill>
                <a:latin typeface="ArialMT"/>
              </a:rPr>
              <a:t>confidences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3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12-Nov-20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Machine learning models misclassify examples that are only slightly different from correctly classified examples drawn from the data distribution</a:t>
            </a:r>
          </a:p>
          <a:p>
            <a:r>
              <a:rPr lang="en-US" sz="2200" dirty="0"/>
              <a:t>In particular, this is not a problem with Deep Learning, and has little to do with </a:t>
            </a:r>
            <a:r>
              <a:rPr lang="en-US" sz="2200" dirty="0" err="1"/>
              <a:t>ConvNets</a:t>
            </a:r>
            <a:r>
              <a:rPr lang="en-US" sz="2200" dirty="0"/>
              <a:t> specifically. </a:t>
            </a:r>
          </a:p>
          <a:p>
            <a:pPr lvl="1"/>
            <a:r>
              <a:rPr lang="en-US" dirty="0"/>
              <a:t>Same issue would come up with Neural Nets in any other modalities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4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12-Nov-20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for neural nets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 regression</a:t>
            </a:r>
          </a:p>
          <a:p>
            <a:pPr lvl="1"/>
            <a:r>
              <a:rPr lang="en-US" dirty="0"/>
              <a:t>SVMs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31246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These kinds of results were around even before </a:t>
            </a:r>
            <a:r>
              <a:rPr lang="en-US" dirty="0" err="1"/>
              <a:t>ConvNets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12-Nov-20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cases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78983" y="5978440"/>
            <a:ext cx="83990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[Exploring the Representation Capabilities of the HOG Descriptor,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Tatu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 et al., 2011]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95" y="3193026"/>
            <a:ext cx="4629150" cy="1362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13" y="2964425"/>
            <a:ext cx="2800350" cy="18192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80499" y="4911505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Identical HOG representation</a:t>
            </a:r>
            <a:endParaRPr lang="en-US" dirty="0"/>
          </a:p>
        </p:txBody>
      </p:sp>
      <p:cxnSp>
        <p:nvCxnSpPr>
          <p:cNvPr id="7" name="Connector: Elbow 6"/>
          <p:cNvCxnSpPr>
            <a:stCxn id="12" idx="1"/>
          </p:cNvCxnSpPr>
          <p:nvPr/>
        </p:nvCxnSpPr>
        <p:spPr>
          <a:xfrm rot="10800000">
            <a:off x="2536872" y="4456092"/>
            <a:ext cx="343626" cy="6400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/>
          <p:cNvCxnSpPr>
            <a:stCxn id="12" idx="3"/>
          </p:cNvCxnSpPr>
          <p:nvPr/>
        </p:nvCxnSpPr>
        <p:spPr>
          <a:xfrm flipV="1">
            <a:off x="6053161" y="4447918"/>
            <a:ext cx="267920" cy="6400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9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Clever Hans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8127F2-44F3-4767-8369-4C4E6166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3" y="1895475"/>
            <a:ext cx="8470239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12-Nov-20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“primary cause of neural networks’ vulnerability to adversarial perturbation is their </a:t>
            </a:r>
            <a:r>
              <a:rPr lang="en-US" b="1" dirty="0"/>
              <a:t>linear nature</a:t>
            </a:r>
            <a:r>
              <a:rPr lang="en-US" dirty="0"/>
              <a:t>“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EXPLAINING AND HARNESSING ADVERSARIAL EXAMPLES[</a:t>
            </a:r>
            <a:r>
              <a:rPr lang="en-US" sz="1800" dirty="0" err="1">
                <a:solidFill>
                  <a:srgbClr val="0000FF"/>
                </a:solidFill>
              </a:rPr>
              <a:t>Goodfellow</a:t>
            </a:r>
            <a:r>
              <a:rPr lang="en-US" sz="1800" dirty="0">
                <a:solidFill>
                  <a:srgbClr val="0000FF"/>
                </a:solidFill>
              </a:rPr>
              <a:t>, </a:t>
            </a:r>
            <a:r>
              <a:rPr lang="en-US" sz="1800" dirty="0" err="1">
                <a:solidFill>
                  <a:srgbClr val="0000FF"/>
                </a:solidFill>
              </a:rPr>
              <a:t>Shlens</a:t>
            </a:r>
            <a:r>
              <a:rPr lang="en-US" sz="1800" dirty="0">
                <a:solidFill>
                  <a:srgbClr val="0000FF"/>
                </a:solidFill>
              </a:rPr>
              <a:t> &amp; </a:t>
            </a:r>
            <a:r>
              <a:rPr lang="en-US" sz="1800" dirty="0" err="1">
                <a:solidFill>
                  <a:srgbClr val="0000FF"/>
                </a:solidFill>
              </a:rPr>
              <a:t>Szegedy</a:t>
            </a:r>
            <a:r>
              <a:rPr lang="en-US" sz="1800" dirty="0">
                <a:solidFill>
                  <a:srgbClr val="0000FF"/>
                </a:solidFill>
              </a:rPr>
              <a:t>, 2014]</a:t>
            </a:r>
          </a:p>
          <a:p>
            <a:r>
              <a:rPr lang="en-US" dirty="0"/>
              <a:t>adversarial examples expose fundamental </a:t>
            </a:r>
            <a:r>
              <a:rPr lang="en-US" b="1" dirty="0"/>
              <a:t>blind</a:t>
            </a:r>
            <a:r>
              <a:rPr lang="en-US" dirty="0"/>
              <a:t> </a:t>
            </a:r>
            <a:r>
              <a:rPr lang="en-US" b="1" dirty="0"/>
              <a:t>spots</a:t>
            </a:r>
            <a:r>
              <a:rPr lang="en-US" dirty="0"/>
              <a:t> in training algorithms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0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Logistic regression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Since the probabilities of class 1 and 0 sum to one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/>
                  <a:t>The probability for class 0 is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Hence, an example is classified as a positive example (y=1) if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/>
                  <a:t>or equivalently if the score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212" b="-575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binary linear classifier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78468" y="2736315"/>
                <a:ext cx="2236766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468" y="2736315"/>
                <a:ext cx="2236766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63" y="1977657"/>
            <a:ext cx="3314700" cy="2181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084911" y="3538579"/>
                <a:ext cx="216802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911" y="3538579"/>
                <a:ext cx="2168029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084911" y="2505707"/>
                <a:ext cx="2449453" cy="830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911" y="2505707"/>
                <a:ext cx="2449453" cy="8305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7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binary linear classifier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40655" y="5601564"/>
                <a:ext cx="5010602" cy="47859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655" y="5601564"/>
                <a:ext cx="5010602" cy="478593"/>
              </a:xfrm>
              <a:prstGeom prst="rect">
                <a:avLst/>
              </a:prstGeom>
              <a:blipFill>
                <a:blip r:embed="rId2"/>
                <a:stretch>
                  <a:fillRect r="-1460" b="-128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925400" y="2315496"/>
          <a:ext cx="6320556" cy="942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596">
                  <a:extLst>
                    <a:ext uri="{9D8B030D-6E8A-4147-A177-3AD203B41FA5}">
                      <a16:colId xmlns:a16="http://schemas.microsoft.com/office/drawing/2014/main" val="1375273876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1205767015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810825797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4204610856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708922676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789686265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876240632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249297553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378061293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8164930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845771076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632986"/>
                  </a:ext>
                </a:extLst>
              </a:tr>
              <a:tr h="47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074516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8329789" y="2830029"/>
            <a:ext cx="1077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29789" y="2343595"/>
            <a:ext cx="2058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example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20809" y="4761372"/>
            <a:ext cx="6240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  <a:sym typeface="Wingdings" panose="05000000000000000000" pitchFamily="2" charset="2"/>
              </a:rPr>
              <a:t></a:t>
            </a:r>
            <a:r>
              <a:rPr lang="en-US" dirty="0">
                <a:latin typeface="ArialMT"/>
              </a:rPr>
              <a:t> probability of class 1 is 1/(1+e</a:t>
            </a:r>
            <a:r>
              <a:rPr lang="en-US" baseline="30000" dirty="0">
                <a:latin typeface="ArialMT"/>
              </a:rPr>
              <a:t>-(-3)</a:t>
            </a:r>
            <a:r>
              <a:rPr lang="en-US" dirty="0">
                <a:latin typeface="ArialMT"/>
              </a:rPr>
              <a:t>)= 0.0474</a:t>
            </a:r>
          </a:p>
          <a:p>
            <a:r>
              <a:rPr lang="en-US" dirty="0">
                <a:latin typeface="ArialMT"/>
              </a:rPr>
              <a:t>i.e. the classifier is </a:t>
            </a:r>
            <a:r>
              <a:rPr lang="en-US" b="1" dirty="0">
                <a:latin typeface="Arial-BoldMT"/>
              </a:rPr>
              <a:t>95% </a:t>
            </a:r>
            <a:r>
              <a:rPr lang="en-US" dirty="0">
                <a:latin typeface="ArialMT"/>
              </a:rPr>
              <a:t>certain that this is </a:t>
            </a:r>
            <a:r>
              <a:rPr lang="en-US" b="1" dirty="0">
                <a:latin typeface="ArialMT"/>
              </a:rPr>
              <a:t>class 0 </a:t>
            </a:r>
            <a:r>
              <a:rPr lang="en-US" dirty="0">
                <a:latin typeface="ArialMT"/>
              </a:rPr>
              <a:t>example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499996" y="3318777"/>
          <a:ext cx="5745960" cy="4712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596">
                  <a:extLst>
                    <a:ext uri="{9D8B030D-6E8A-4147-A177-3AD203B41FA5}">
                      <a16:colId xmlns:a16="http://schemas.microsoft.com/office/drawing/2014/main" val="2708114011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196243301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876947961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610571445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023513153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505225997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445199067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1634361844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68962588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00579927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00500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8329789" y="3369746"/>
            <a:ext cx="1676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adversarial 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20809" y="3937856"/>
            <a:ext cx="4983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class 1 score = dot product:</a:t>
            </a:r>
          </a:p>
          <a:p>
            <a:r>
              <a:rPr lang="en-US" dirty="0">
                <a:latin typeface="ArialMT"/>
              </a:rPr>
              <a:t>	= -2 + 1 + 3 + 2 + 2 - 2 + 1 - 4 - 5 + 1 </a:t>
            </a:r>
          </a:p>
          <a:p>
            <a:r>
              <a:rPr lang="en-US" dirty="0">
                <a:latin typeface="ArialMT"/>
              </a:rPr>
              <a:t>	= -3 </a:t>
            </a:r>
          </a:p>
        </p:txBody>
      </p:sp>
    </p:spTree>
    <p:extLst>
      <p:ext uri="{BB962C8B-B14F-4D97-AF65-F5344CB8AC3E}">
        <p14:creationId xmlns:p14="http://schemas.microsoft.com/office/powerpoint/2010/main" val="7914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E04D0B80-FC30-4BA0-BA68-6D2CC29E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96" y="2031875"/>
            <a:ext cx="7001854" cy="259439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87680" y="4769962"/>
            <a:ext cx="11101917" cy="1265077"/>
          </a:xfrm>
        </p:spPr>
        <p:txBody>
          <a:bodyPr/>
          <a:lstStyle/>
          <a:p>
            <a:r>
              <a:rPr lang="en-US" dirty="0"/>
              <a:t>Optimize an image that maximized some class score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to Image: Gradient Ascent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9682" y="2394218"/>
            <a:ext cx="394957" cy="1619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5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binary linear classifier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925400" y="2315496"/>
          <a:ext cx="6320556" cy="942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596">
                  <a:extLst>
                    <a:ext uri="{9D8B030D-6E8A-4147-A177-3AD203B41FA5}">
                      <a16:colId xmlns:a16="http://schemas.microsoft.com/office/drawing/2014/main" val="1375273876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1205767015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810825797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4204610856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708922676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789686265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876240632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249297553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378061293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8164930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845771076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632986"/>
                  </a:ext>
                </a:extLst>
              </a:tr>
              <a:tr h="47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074516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8329789" y="2830029"/>
            <a:ext cx="1077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29789" y="2343595"/>
            <a:ext cx="2058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example 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20809" y="3937857"/>
            <a:ext cx="4983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class 1 score before:</a:t>
            </a:r>
          </a:p>
          <a:p>
            <a:r>
              <a:rPr lang="en-US" dirty="0">
                <a:latin typeface="ArialMT"/>
              </a:rPr>
              <a:t>	= -2 + 1 + 3 + 2 + 2 - 2 + 1 - 4 - 5 + 1 </a:t>
            </a:r>
          </a:p>
          <a:p>
            <a:r>
              <a:rPr lang="en-US" dirty="0">
                <a:latin typeface="ArialMT"/>
              </a:rPr>
              <a:t>	= -3 </a:t>
            </a:r>
          </a:p>
          <a:p>
            <a:r>
              <a:rPr lang="en-US" dirty="0">
                <a:latin typeface="ArialMT"/>
                <a:sym typeface="Wingdings" panose="05000000000000000000" pitchFamily="2" charset="2"/>
              </a:rPr>
              <a:t></a:t>
            </a:r>
            <a:r>
              <a:rPr lang="en-US" dirty="0">
                <a:latin typeface="ArialMT"/>
              </a:rPr>
              <a:t> probability of class 1 is 1/(1+e</a:t>
            </a:r>
            <a:r>
              <a:rPr lang="en-US" baseline="30000" dirty="0">
                <a:latin typeface="ArialMT"/>
              </a:rPr>
              <a:t>-(-3)</a:t>
            </a:r>
            <a:r>
              <a:rPr lang="en-US" dirty="0">
                <a:latin typeface="ArialMT"/>
              </a:rPr>
              <a:t>)= 0.0474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499996" y="3318777"/>
          <a:ext cx="5745960" cy="4712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596">
                  <a:extLst>
                    <a:ext uri="{9D8B030D-6E8A-4147-A177-3AD203B41FA5}">
                      <a16:colId xmlns:a16="http://schemas.microsoft.com/office/drawing/2014/main" val="2708114011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196243301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876947961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610571445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023513153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505225997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445199067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1634361844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68962588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00579927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00500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8329789" y="3369746"/>
            <a:ext cx="1676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adversarial 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99997" y="5147995"/>
            <a:ext cx="5622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class 1 score </a:t>
            </a:r>
            <a:r>
              <a:rPr lang="en-US" b="1" dirty="0">
                <a:latin typeface="ArialMT"/>
              </a:rPr>
              <a:t>now</a:t>
            </a:r>
            <a:r>
              <a:rPr lang="en-US" dirty="0">
                <a:latin typeface="ArialMT"/>
              </a:rPr>
              <a:t>:</a:t>
            </a:r>
          </a:p>
          <a:p>
            <a:r>
              <a:rPr lang="en-US" dirty="0">
                <a:latin typeface="ArialMT"/>
              </a:rPr>
              <a:t>		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= -1.5+1.5+3.5+2.5+2.5-1.5+1.5-3.5-4.5+1.5 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		= 2</a:t>
            </a:r>
          </a:p>
          <a:p>
            <a:r>
              <a:rPr lang="en-US" dirty="0">
                <a:latin typeface="ArialMT"/>
                <a:sym typeface="Wingdings" panose="05000000000000000000" pitchFamily="2" charset="2"/>
              </a:rPr>
              <a:t></a:t>
            </a:r>
            <a:r>
              <a:rPr lang="en-US" dirty="0">
                <a:latin typeface="ArialMT"/>
              </a:rPr>
              <a:t> probability of class 1 is now 1/(1+e</a:t>
            </a:r>
            <a:r>
              <a:rPr lang="en-US" baseline="30000" dirty="0">
                <a:latin typeface="ArialMT"/>
              </a:rPr>
              <a:t>-(-2)</a:t>
            </a:r>
            <a:r>
              <a:rPr lang="en-US" dirty="0">
                <a:latin typeface="ArialMT"/>
              </a:rPr>
              <a:t>)= 0.88</a:t>
            </a:r>
          </a:p>
        </p:txBody>
      </p:sp>
      <p:sp>
        <p:nvSpPr>
          <p:cNvPr id="2" name="Rectangle 1"/>
          <p:cNvSpPr/>
          <p:nvPr/>
        </p:nvSpPr>
        <p:spPr>
          <a:xfrm>
            <a:off x="8411811" y="5008378"/>
            <a:ext cx="1991032" cy="1200329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i.e. we improved the class 1 probability from 5% to 88%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1889760" y="4446868"/>
            <a:ext cx="8326438" cy="1602920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  <a:latin typeface="ArialMT"/>
              </a:rPr>
              <a:t>This was only with 10 input dimensions. 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FF0000"/>
                </a:solidFill>
                <a:latin typeface="ArialMT"/>
              </a:rPr>
              <a:t>Imagine a 224x224 input image that has 150,528.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MT"/>
              </a:rPr>
              <a:t>(It’s significantly easier with more numbers, need smaller nudge for each)</a:t>
            </a:r>
            <a:endParaRPr lang="en-US" sz="1800" dirty="0">
              <a:latin typeface="ArialMT"/>
            </a:endParaRPr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binary linear classifier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925400" y="2315496"/>
          <a:ext cx="6320556" cy="942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596">
                  <a:extLst>
                    <a:ext uri="{9D8B030D-6E8A-4147-A177-3AD203B41FA5}">
                      <a16:colId xmlns:a16="http://schemas.microsoft.com/office/drawing/2014/main" val="1375273876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1205767015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810825797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4204610856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708922676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789686265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876240632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249297553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378061293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8164930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845771076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632986"/>
                  </a:ext>
                </a:extLst>
              </a:tr>
              <a:tr h="47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074516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8329789" y="2830029"/>
            <a:ext cx="1077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29789" y="2343595"/>
            <a:ext cx="2058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example x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499996" y="3318777"/>
          <a:ext cx="5745960" cy="4712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596">
                  <a:extLst>
                    <a:ext uri="{9D8B030D-6E8A-4147-A177-3AD203B41FA5}">
                      <a16:colId xmlns:a16="http://schemas.microsoft.com/office/drawing/2014/main" val="2708114011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196243301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876947961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610571445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2023513153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505225997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445199067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1634361844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68962588"/>
                    </a:ext>
                  </a:extLst>
                </a:gridCol>
                <a:gridCol w="574596">
                  <a:extLst>
                    <a:ext uri="{9D8B030D-6E8A-4147-A177-3AD203B41FA5}">
                      <a16:colId xmlns:a16="http://schemas.microsoft.com/office/drawing/2014/main" val="3005799279"/>
                    </a:ext>
                  </a:extLst>
                </a:gridCol>
              </a:tblGrid>
              <a:tr h="4712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00500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8329789" y="3369746"/>
            <a:ext cx="1676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adversarial x</a:t>
            </a:r>
          </a:p>
        </p:txBody>
      </p:sp>
    </p:spTree>
    <p:extLst>
      <p:ext uri="{BB962C8B-B14F-4D97-AF65-F5344CB8AC3E}">
        <p14:creationId xmlns:p14="http://schemas.microsoft.com/office/powerpoint/2010/main" val="13591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Linear Classifiers on ImageNet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5226" y="6027027"/>
            <a:ext cx="62533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http://karpathy.github.io/2015/03/30/breaking-convnets/</a:t>
            </a:r>
          </a:p>
        </p:txBody>
      </p:sp>
      <p:pic>
        <p:nvPicPr>
          <p:cNvPr id="2050" name="Picture 2" descr="http://karpathy.github.io/assets/break/templates.jpe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125" y="3544698"/>
            <a:ext cx="8326438" cy="23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745226" y="3175365"/>
            <a:ext cx="2262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ImageNet classifiers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738" y="2160424"/>
            <a:ext cx="6038850" cy="647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13909" y="2213879"/>
            <a:ext cx="1976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Recall CIFAR-10 linear classifiers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Weights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3074" name="Picture 2" descr="http://karpathy.github.io/assets/break/noise1.jpe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7974" y="2535542"/>
            <a:ext cx="2668079" cy="274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karpathy.github.io/assets/break/noise2.jpe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8945" y="2522713"/>
            <a:ext cx="2668080" cy="277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karpathy.github.io/assets/break/fool2.jpe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4458" y="2672229"/>
            <a:ext cx="2476083" cy="24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702879" y="5268701"/>
            <a:ext cx="2839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Goldfish classifier weights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29323" y="3723397"/>
            <a:ext cx="4251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MT"/>
              </a:rPr>
              <a:t>+</a:t>
            </a:r>
            <a:endParaRPr lang="en-US" sz="3200" b="1" dirty="0"/>
          </a:p>
        </p:txBody>
      </p:sp>
      <p:sp>
        <p:nvSpPr>
          <p:cNvPr id="19" name="Rectangle 18"/>
          <p:cNvSpPr/>
          <p:nvPr/>
        </p:nvSpPr>
        <p:spPr>
          <a:xfrm>
            <a:off x="7383811" y="3723397"/>
            <a:ext cx="4251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MT"/>
              </a:rPr>
              <a:t>=</a:t>
            </a:r>
            <a:endParaRPr lang="en-US" sz="3200" b="1" dirty="0"/>
          </a:p>
        </p:txBody>
      </p:sp>
      <p:sp>
        <p:nvSpPr>
          <p:cNvPr id="14" name="Rectangle 13"/>
          <p:cNvSpPr/>
          <p:nvPr/>
        </p:nvSpPr>
        <p:spPr>
          <a:xfrm>
            <a:off x="8285563" y="5362441"/>
            <a:ext cx="177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-BoldMT"/>
              </a:rPr>
              <a:t>100% Goldfish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0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B947D-B38D-4F55-9507-BCA6F564BE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Fool real classifiers trained by remotely hosted API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MetaMind</a:t>
            </a:r>
            <a:r>
              <a:rPr lang="en-US" dirty="0"/>
              <a:t>, Amazon, Google)</a:t>
            </a:r>
          </a:p>
          <a:p>
            <a:r>
              <a:rPr lang="en-US" dirty="0"/>
              <a:t>Fool malware detector networks</a:t>
            </a:r>
          </a:p>
          <a:p>
            <a:pPr lvl="1"/>
            <a:r>
              <a:rPr lang="en-US" dirty="0"/>
              <a:t>MALGAN</a:t>
            </a:r>
          </a:p>
          <a:p>
            <a:r>
              <a:rPr lang="en-US" dirty="0"/>
              <a:t>Display adversarial examples in the physical world and fool machine learning systems that perceive them through a camera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Attacks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E4B718-94CC-44A0-A8DD-2DD63A52DED3}"/>
              </a:ext>
            </a:extLst>
          </p:cNvPr>
          <p:cNvSpPr/>
          <p:nvPr/>
        </p:nvSpPr>
        <p:spPr>
          <a:xfrm>
            <a:off x="3586441" y="5978440"/>
            <a:ext cx="83990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Goodfellow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, 2016]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3D7D44-8EFA-4A50-881A-4BB81B15206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266" y="1969874"/>
            <a:ext cx="8755779" cy="41480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59C3D-4A9B-49BB-BE8F-86C3D99386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412FC3-7220-4048-9891-AD95A028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 in the Physical World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3DC54-D672-460F-AB50-F66B52B7FE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22B0F1-A990-42CF-84C1-A6E0F44B1A6C}"/>
              </a:ext>
            </a:extLst>
          </p:cNvPr>
          <p:cNvSpPr/>
          <p:nvPr/>
        </p:nvSpPr>
        <p:spPr>
          <a:xfrm>
            <a:off x="3586441" y="5978440"/>
            <a:ext cx="83990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Kurakin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 et al, 2016]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7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7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F600-6713-48CF-9E1A-B6C7A23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57" y="4528820"/>
            <a:ext cx="1895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2140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Fei-Fei Li, Andrej K, Justin J - Stanford CS231n 2016 Course</a:t>
            </a:r>
            <a:endParaRPr lang="en-US" dirty="0"/>
          </a:p>
          <a:p>
            <a:r>
              <a:rPr lang="en-US" dirty="0">
                <a:hlinkClick r:id="rId2"/>
              </a:rPr>
              <a:t>Fei-Fei Li, Justin J, Serena Y - Stanford CS231n 2018 Course</a:t>
            </a:r>
            <a:endParaRPr lang="en-US" dirty="0"/>
          </a:p>
          <a:p>
            <a:r>
              <a:rPr lang="en-US" dirty="0"/>
              <a:t>Justin Johnson– EECS498 Lectures, University of Michigan</a:t>
            </a:r>
          </a:p>
          <a:p>
            <a:r>
              <a:rPr lang="en-US" dirty="0" err="1"/>
              <a:t>Grauman</a:t>
            </a:r>
            <a:r>
              <a:rPr lang="en-US" dirty="0"/>
              <a:t>, K. and </a:t>
            </a:r>
            <a:r>
              <a:rPr lang="en-US" dirty="0" err="1"/>
              <a:t>Leibe</a:t>
            </a:r>
            <a:r>
              <a:rPr lang="en-US" dirty="0"/>
              <a:t>, B. 2011. Visual Object Recognition. Synthesis Lectures </a:t>
            </a:r>
            <a:r>
              <a:rPr lang="en-US" dirty="0" err="1"/>
              <a:t>Artif</a:t>
            </a:r>
            <a:r>
              <a:rPr lang="en-US" dirty="0"/>
              <a:t>. </a:t>
            </a:r>
            <a:r>
              <a:rPr lang="en-US" dirty="0" err="1"/>
              <a:t>Intell</a:t>
            </a:r>
            <a:r>
              <a:rPr lang="en-US" dirty="0"/>
              <a:t>. Mach. Learn. 5, 1 181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67737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28890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8C58F3-6687-4F18-8F13-B54E534C56C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54019" y="2009775"/>
            <a:ext cx="7996650" cy="4025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AFA51-1B64-4D39-BC8A-256CF7753F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7F0D1A-E4C1-43B1-AA35-99BCE0DC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Ascent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2685ED-2669-46FC-BF2F-6C83141B51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7581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810C29-B9C7-4569-8607-F98711D517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Generate zero or random image</a:t>
            </a:r>
          </a:p>
          <a:p>
            <a:r>
              <a:rPr lang="en-US" sz="2000" dirty="0"/>
              <a:t>Forward pass to the last layer before Softmax activation</a:t>
            </a:r>
          </a:p>
        </p:txBody>
      </p:sp>
      <p:pic>
        <p:nvPicPr>
          <p:cNvPr id="22" name="Picture 21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214B005E-2C45-4651-81F8-EE384191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750" y="3588558"/>
            <a:ext cx="6008148" cy="22261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47E5A3-B05E-4241-B0E2-D6A184CCBF50}"/>
              </a:ext>
            </a:extLst>
          </p:cNvPr>
          <p:cNvSpPr/>
          <p:nvPr/>
        </p:nvSpPr>
        <p:spPr>
          <a:xfrm>
            <a:off x="9628888" y="4079812"/>
            <a:ext cx="287832" cy="1100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to Image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BE86C-E2E3-4E5C-8D9D-10B5AD09EA83}"/>
              </a:ext>
            </a:extLst>
          </p:cNvPr>
          <p:cNvSpPr/>
          <p:nvPr/>
        </p:nvSpPr>
        <p:spPr>
          <a:xfrm>
            <a:off x="1932302" y="3963575"/>
            <a:ext cx="1194603" cy="13328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Zero Image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D52A832-334F-483C-9DF2-9B1241561F6B}"/>
              </a:ext>
            </a:extLst>
          </p:cNvPr>
          <p:cNvSpPr/>
          <p:nvPr/>
        </p:nvSpPr>
        <p:spPr>
          <a:xfrm>
            <a:off x="3350309" y="4309383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5E87821-809F-4751-8AA8-1259A51134B1}"/>
              </a:ext>
            </a:extLst>
          </p:cNvPr>
          <p:cNvSpPr/>
          <p:nvPr/>
        </p:nvSpPr>
        <p:spPr>
          <a:xfrm>
            <a:off x="4673600" y="3256283"/>
            <a:ext cx="4943642" cy="2706802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4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 animBg="1"/>
      <p:bldP spid="21" grpId="0" animBg="1"/>
      <p:bldP spid="2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810C29-B9C7-4569-8607-F98711D5171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Set </a:t>
            </a:r>
            <a:r>
              <a:rPr lang="en-US" sz="2000" dirty="0">
                <a:solidFill>
                  <a:srgbClr val="0000FF"/>
                </a:solidFill>
              </a:rPr>
              <a:t>gradient=1.0 </a:t>
            </a:r>
            <a:r>
              <a:rPr lang="en-US" sz="2000" dirty="0"/>
              <a:t>for the target class, and 0 for the other</a:t>
            </a:r>
          </a:p>
          <a:p>
            <a:r>
              <a:rPr lang="en-US" sz="2000" dirty="0">
                <a:solidFill>
                  <a:srgbClr val="0000FF"/>
                </a:solidFill>
              </a:rPr>
              <a:t>Backprop</a:t>
            </a:r>
            <a:r>
              <a:rPr lang="en-US" sz="2000" dirty="0"/>
              <a:t> to image, Do a small “image update”</a:t>
            </a:r>
          </a:p>
          <a:p>
            <a:r>
              <a:rPr lang="en-US" sz="2000" dirty="0">
                <a:solidFill>
                  <a:srgbClr val="0000FF"/>
                </a:solidFill>
              </a:rPr>
              <a:t>Repeat</a:t>
            </a:r>
            <a:r>
              <a:rPr lang="en-US" sz="2000" dirty="0"/>
              <a:t> until converge</a:t>
            </a:r>
          </a:p>
        </p:txBody>
      </p:sp>
      <p:pic>
        <p:nvPicPr>
          <p:cNvPr id="22" name="Picture 21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214B005E-2C45-4651-81F8-EE384191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750" y="3588558"/>
            <a:ext cx="6008148" cy="22261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47E5A3-B05E-4241-B0E2-D6A184CCBF50}"/>
              </a:ext>
            </a:extLst>
          </p:cNvPr>
          <p:cNvSpPr/>
          <p:nvPr/>
        </p:nvSpPr>
        <p:spPr>
          <a:xfrm>
            <a:off x="9628888" y="4079812"/>
            <a:ext cx="287832" cy="1100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to Image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BBE86C-E2E3-4E5C-8D9D-10B5AD09EA83}"/>
              </a:ext>
            </a:extLst>
          </p:cNvPr>
          <p:cNvSpPr/>
          <p:nvPr/>
        </p:nvSpPr>
        <p:spPr>
          <a:xfrm>
            <a:off x="1932302" y="3963575"/>
            <a:ext cx="1194603" cy="13328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Zero Image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46AB3D1-99FF-40FC-9D09-DA5ACFE71CAF}"/>
              </a:ext>
            </a:extLst>
          </p:cNvPr>
          <p:cNvSpPr/>
          <p:nvPr/>
        </p:nvSpPr>
        <p:spPr>
          <a:xfrm flipH="1">
            <a:off x="4548599" y="3254573"/>
            <a:ext cx="4943642" cy="2706802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2">
                  <a:lumMod val="75000"/>
                  <a:alpha val="20000"/>
                </a:schemeClr>
              </a:gs>
              <a:gs pos="50000">
                <a:schemeClr val="accent2">
                  <a:alpha val="20000"/>
                </a:schemeClr>
              </a:gs>
              <a:gs pos="100000">
                <a:schemeClr val="accent2">
                  <a:lumMod val="40000"/>
                  <a:lumOff val="60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534CD50-5C06-46DA-8AB3-5BF16AE18F7A}"/>
              </a:ext>
            </a:extLst>
          </p:cNvPr>
          <p:cNvGraphicFramePr>
            <a:graphicFrameLocks noGrp="1"/>
          </p:cNvGraphicFramePr>
          <p:nvPr/>
        </p:nvGraphicFramePr>
        <p:xfrm>
          <a:off x="9647499" y="4018692"/>
          <a:ext cx="244275" cy="1219200"/>
        </p:xfrm>
        <a:graphic>
          <a:graphicData uri="http://schemas.openxmlformats.org/drawingml/2006/table">
            <a:tbl>
              <a:tblPr firstRow="1" bandRow="1"/>
              <a:tblGrid>
                <a:gridCol w="244275">
                  <a:extLst>
                    <a:ext uri="{9D8B030D-6E8A-4147-A177-3AD203B41FA5}">
                      <a16:colId xmlns:a16="http://schemas.microsoft.com/office/drawing/2014/main" val="3345352142"/>
                    </a:ext>
                  </a:extLst>
                </a:gridCol>
              </a:tblGrid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10428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4189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id-ID" sz="1000" dirty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82121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1793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8991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617BFCA-E306-4071-8D91-5E22E4EEED7F}"/>
              </a:ext>
            </a:extLst>
          </p:cNvPr>
          <p:cNvSpPr/>
          <p:nvPr/>
        </p:nvSpPr>
        <p:spPr>
          <a:xfrm>
            <a:off x="2174817" y="4153118"/>
            <a:ext cx="1194603" cy="13328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gradient input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373D7B-8BC0-414B-89A2-E29932291B92}"/>
              </a:ext>
            </a:extLst>
          </p:cNvPr>
          <p:cNvSpPr/>
          <p:nvPr/>
        </p:nvSpPr>
        <p:spPr>
          <a:xfrm flipH="1">
            <a:off x="3225308" y="4307673"/>
            <a:ext cx="442335" cy="6412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A86EB9-4B92-4DE0-BA43-BFFE248B68A8}"/>
                  </a:ext>
                </a:extLst>
              </p:cNvPr>
              <p:cNvSpPr txBox="1"/>
              <p:nvPr/>
            </p:nvSpPr>
            <p:spPr>
              <a:xfrm>
                <a:off x="7927453" y="2942383"/>
                <a:ext cx="3402869" cy="720582"/>
              </a:xfrm>
              <a:custGeom>
                <a:avLst/>
                <a:gdLst>
                  <a:gd name="connsiteX0" fmla="*/ 0 w 3402869"/>
                  <a:gd name="connsiteY0" fmla="*/ 0 h 720582"/>
                  <a:gd name="connsiteX1" fmla="*/ 646545 w 3402869"/>
                  <a:gd name="connsiteY1" fmla="*/ 0 h 720582"/>
                  <a:gd name="connsiteX2" fmla="*/ 1225033 w 3402869"/>
                  <a:gd name="connsiteY2" fmla="*/ 0 h 720582"/>
                  <a:gd name="connsiteX3" fmla="*/ 1939635 w 3402869"/>
                  <a:gd name="connsiteY3" fmla="*/ 0 h 720582"/>
                  <a:gd name="connsiteX4" fmla="*/ 2518123 w 3402869"/>
                  <a:gd name="connsiteY4" fmla="*/ 0 h 720582"/>
                  <a:gd name="connsiteX5" fmla="*/ 3402869 w 3402869"/>
                  <a:gd name="connsiteY5" fmla="*/ 0 h 720582"/>
                  <a:gd name="connsiteX6" fmla="*/ 3402869 w 3402869"/>
                  <a:gd name="connsiteY6" fmla="*/ 360291 h 720582"/>
                  <a:gd name="connsiteX7" fmla="*/ 3402869 w 3402869"/>
                  <a:gd name="connsiteY7" fmla="*/ 720582 h 720582"/>
                  <a:gd name="connsiteX8" fmla="*/ 2654238 w 3402869"/>
                  <a:gd name="connsiteY8" fmla="*/ 720582 h 720582"/>
                  <a:gd name="connsiteX9" fmla="*/ 2041721 w 3402869"/>
                  <a:gd name="connsiteY9" fmla="*/ 720582 h 720582"/>
                  <a:gd name="connsiteX10" fmla="*/ 1361148 w 3402869"/>
                  <a:gd name="connsiteY10" fmla="*/ 720582 h 720582"/>
                  <a:gd name="connsiteX11" fmla="*/ 612516 w 3402869"/>
                  <a:gd name="connsiteY11" fmla="*/ 720582 h 720582"/>
                  <a:gd name="connsiteX12" fmla="*/ 0 w 3402869"/>
                  <a:gd name="connsiteY12" fmla="*/ 720582 h 720582"/>
                  <a:gd name="connsiteX13" fmla="*/ 0 w 3402869"/>
                  <a:gd name="connsiteY13" fmla="*/ 367497 h 720582"/>
                  <a:gd name="connsiteX14" fmla="*/ 0 w 3402869"/>
                  <a:gd name="connsiteY14" fmla="*/ 0 h 72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02869" h="720582" fill="none" extrusionOk="0">
                    <a:moveTo>
                      <a:pt x="0" y="0"/>
                    </a:moveTo>
                    <a:cubicBezTo>
                      <a:pt x="200290" y="13400"/>
                      <a:pt x="326159" y="-9334"/>
                      <a:pt x="646545" y="0"/>
                    </a:cubicBezTo>
                    <a:cubicBezTo>
                      <a:pt x="966931" y="9334"/>
                      <a:pt x="959816" y="-2176"/>
                      <a:pt x="1225033" y="0"/>
                    </a:cubicBezTo>
                    <a:cubicBezTo>
                      <a:pt x="1490250" y="2176"/>
                      <a:pt x="1771477" y="21029"/>
                      <a:pt x="1939635" y="0"/>
                    </a:cubicBezTo>
                    <a:cubicBezTo>
                      <a:pt x="2107793" y="-21029"/>
                      <a:pt x="2349143" y="10394"/>
                      <a:pt x="2518123" y="0"/>
                    </a:cubicBezTo>
                    <a:cubicBezTo>
                      <a:pt x="2687103" y="-10394"/>
                      <a:pt x="3051544" y="-4003"/>
                      <a:pt x="3402869" y="0"/>
                    </a:cubicBezTo>
                    <a:cubicBezTo>
                      <a:pt x="3404416" y="92547"/>
                      <a:pt x="3389461" y="238695"/>
                      <a:pt x="3402869" y="360291"/>
                    </a:cubicBezTo>
                    <a:cubicBezTo>
                      <a:pt x="3416277" y="481887"/>
                      <a:pt x="3420454" y="585131"/>
                      <a:pt x="3402869" y="720582"/>
                    </a:cubicBezTo>
                    <a:cubicBezTo>
                      <a:pt x="3042684" y="719397"/>
                      <a:pt x="2846161" y="705365"/>
                      <a:pt x="2654238" y="720582"/>
                    </a:cubicBezTo>
                    <a:cubicBezTo>
                      <a:pt x="2462315" y="735799"/>
                      <a:pt x="2242758" y="729704"/>
                      <a:pt x="2041721" y="720582"/>
                    </a:cubicBezTo>
                    <a:cubicBezTo>
                      <a:pt x="1840684" y="711460"/>
                      <a:pt x="1581271" y="717408"/>
                      <a:pt x="1361148" y="720582"/>
                    </a:cubicBezTo>
                    <a:cubicBezTo>
                      <a:pt x="1141025" y="723756"/>
                      <a:pt x="818212" y="750343"/>
                      <a:pt x="612516" y="720582"/>
                    </a:cubicBezTo>
                    <a:cubicBezTo>
                      <a:pt x="406820" y="690821"/>
                      <a:pt x="157012" y="720376"/>
                      <a:pt x="0" y="720582"/>
                    </a:cubicBezTo>
                    <a:cubicBezTo>
                      <a:pt x="-17244" y="579834"/>
                      <a:pt x="1824" y="528661"/>
                      <a:pt x="0" y="367497"/>
                    </a:cubicBezTo>
                    <a:cubicBezTo>
                      <a:pt x="-1824" y="206333"/>
                      <a:pt x="7763" y="75024"/>
                      <a:pt x="0" y="0"/>
                    </a:cubicBezTo>
                    <a:close/>
                  </a:path>
                  <a:path w="3402869" h="720582" stroke="0" extrusionOk="0">
                    <a:moveTo>
                      <a:pt x="0" y="0"/>
                    </a:moveTo>
                    <a:cubicBezTo>
                      <a:pt x="271406" y="13551"/>
                      <a:pt x="369638" y="18379"/>
                      <a:pt x="578488" y="0"/>
                    </a:cubicBezTo>
                    <a:cubicBezTo>
                      <a:pt x="787338" y="-18379"/>
                      <a:pt x="951559" y="9423"/>
                      <a:pt x="1156975" y="0"/>
                    </a:cubicBezTo>
                    <a:cubicBezTo>
                      <a:pt x="1362391" y="-9423"/>
                      <a:pt x="1526074" y="-6556"/>
                      <a:pt x="1803521" y="0"/>
                    </a:cubicBezTo>
                    <a:cubicBezTo>
                      <a:pt x="2080968" y="6556"/>
                      <a:pt x="2131919" y="816"/>
                      <a:pt x="2416037" y="0"/>
                    </a:cubicBezTo>
                    <a:cubicBezTo>
                      <a:pt x="2700155" y="-816"/>
                      <a:pt x="2968578" y="-41293"/>
                      <a:pt x="3402869" y="0"/>
                    </a:cubicBezTo>
                    <a:cubicBezTo>
                      <a:pt x="3397643" y="71567"/>
                      <a:pt x="3412040" y="171116"/>
                      <a:pt x="3402869" y="338674"/>
                    </a:cubicBezTo>
                    <a:cubicBezTo>
                      <a:pt x="3393698" y="506232"/>
                      <a:pt x="3398858" y="624723"/>
                      <a:pt x="3402869" y="720582"/>
                    </a:cubicBezTo>
                    <a:cubicBezTo>
                      <a:pt x="3135065" y="722300"/>
                      <a:pt x="3032294" y="729945"/>
                      <a:pt x="2756324" y="720582"/>
                    </a:cubicBezTo>
                    <a:cubicBezTo>
                      <a:pt x="2480354" y="711219"/>
                      <a:pt x="2245914" y="728671"/>
                      <a:pt x="2109779" y="720582"/>
                    </a:cubicBezTo>
                    <a:cubicBezTo>
                      <a:pt x="1973644" y="712493"/>
                      <a:pt x="1642391" y="718382"/>
                      <a:pt x="1361148" y="720582"/>
                    </a:cubicBezTo>
                    <a:cubicBezTo>
                      <a:pt x="1079905" y="722782"/>
                      <a:pt x="991169" y="737838"/>
                      <a:pt x="646545" y="720582"/>
                    </a:cubicBezTo>
                    <a:cubicBezTo>
                      <a:pt x="301921" y="703326"/>
                      <a:pt x="285669" y="746992"/>
                      <a:pt x="0" y="720582"/>
                    </a:cubicBezTo>
                    <a:cubicBezTo>
                      <a:pt x="-10323" y="638272"/>
                      <a:pt x="-2507" y="510281"/>
                      <a:pt x="0" y="345879"/>
                    </a:cubicBezTo>
                    <a:cubicBezTo>
                      <a:pt x="2507" y="181477"/>
                      <a:pt x="4976" y="106576"/>
                      <a:pt x="0" y="0"/>
                    </a:cubicBezTo>
                    <a:close/>
                  </a:path>
                </a:pathLst>
              </a:custGeom>
              <a:ln>
                <a:solidFill>
                  <a:srgbClr val="0000FF"/>
                </a:solidFill>
                <a:extLst>
                  <a:ext uri="{C807C97D-BFC1-408E-A445-0C87EB9F89A2}">
                    <ask:lineSketchStyleProps xmlns:ask="http://schemas.microsoft.com/office/drawing/2018/sketchyshapes" sd="104830288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A86EB9-4B92-4DE0-BA43-BFFE248B6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453" y="2942383"/>
                <a:ext cx="3402869" cy="720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00FF"/>
                </a:solidFill>
                <a:extLst>
                  <a:ext uri="{C807C97D-BFC1-408E-A445-0C87EB9F89A2}">
                    <ask:lineSketchStyleProps xmlns:ask="http://schemas.microsoft.com/office/drawing/2018/sketchyshapes" sd="1048302887">
                      <a:custGeom>
                        <a:avLst/>
                        <a:gdLst>
                          <a:gd name="connsiteX0" fmla="*/ 0 w 3402869"/>
                          <a:gd name="connsiteY0" fmla="*/ 0 h 720582"/>
                          <a:gd name="connsiteX1" fmla="*/ 646545 w 3402869"/>
                          <a:gd name="connsiteY1" fmla="*/ 0 h 720582"/>
                          <a:gd name="connsiteX2" fmla="*/ 1225033 w 3402869"/>
                          <a:gd name="connsiteY2" fmla="*/ 0 h 720582"/>
                          <a:gd name="connsiteX3" fmla="*/ 1939635 w 3402869"/>
                          <a:gd name="connsiteY3" fmla="*/ 0 h 720582"/>
                          <a:gd name="connsiteX4" fmla="*/ 2518123 w 3402869"/>
                          <a:gd name="connsiteY4" fmla="*/ 0 h 720582"/>
                          <a:gd name="connsiteX5" fmla="*/ 3402869 w 3402869"/>
                          <a:gd name="connsiteY5" fmla="*/ 0 h 720582"/>
                          <a:gd name="connsiteX6" fmla="*/ 3402869 w 3402869"/>
                          <a:gd name="connsiteY6" fmla="*/ 360291 h 720582"/>
                          <a:gd name="connsiteX7" fmla="*/ 3402869 w 3402869"/>
                          <a:gd name="connsiteY7" fmla="*/ 720582 h 720582"/>
                          <a:gd name="connsiteX8" fmla="*/ 2654238 w 3402869"/>
                          <a:gd name="connsiteY8" fmla="*/ 720582 h 720582"/>
                          <a:gd name="connsiteX9" fmla="*/ 2041721 w 3402869"/>
                          <a:gd name="connsiteY9" fmla="*/ 720582 h 720582"/>
                          <a:gd name="connsiteX10" fmla="*/ 1361148 w 3402869"/>
                          <a:gd name="connsiteY10" fmla="*/ 720582 h 720582"/>
                          <a:gd name="connsiteX11" fmla="*/ 612516 w 3402869"/>
                          <a:gd name="connsiteY11" fmla="*/ 720582 h 720582"/>
                          <a:gd name="connsiteX12" fmla="*/ 0 w 3402869"/>
                          <a:gd name="connsiteY12" fmla="*/ 720582 h 720582"/>
                          <a:gd name="connsiteX13" fmla="*/ 0 w 3402869"/>
                          <a:gd name="connsiteY13" fmla="*/ 367497 h 720582"/>
                          <a:gd name="connsiteX14" fmla="*/ 0 w 3402869"/>
                          <a:gd name="connsiteY14" fmla="*/ 0 h 7205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402869" h="720582" fill="none" extrusionOk="0">
                            <a:moveTo>
                              <a:pt x="0" y="0"/>
                            </a:moveTo>
                            <a:cubicBezTo>
                              <a:pt x="200290" y="13400"/>
                              <a:pt x="326159" y="-9334"/>
                              <a:pt x="646545" y="0"/>
                            </a:cubicBezTo>
                            <a:cubicBezTo>
                              <a:pt x="966931" y="9334"/>
                              <a:pt x="959816" y="-2176"/>
                              <a:pt x="1225033" y="0"/>
                            </a:cubicBezTo>
                            <a:cubicBezTo>
                              <a:pt x="1490250" y="2176"/>
                              <a:pt x="1771477" y="21029"/>
                              <a:pt x="1939635" y="0"/>
                            </a:cubicBezTo>
                            <a:cubicBezTo>
                              <a:pt x="2107793" y="-21029"/>
                              <a:pt x="2349143" y="10394"/>
                              <a:pt x="2518123" y="0"/>
                            </a:cubicBezTo>
                            <a:cubicBezTo>
                              <a:pt x="2687103" y="-10394"/>
                              <a:pt x="3051544" y="-4003"/>
                              <a:pt x="3402869" y="0"/>
                            </a:cubicBezTo>
                            <a:cubicBezTo>
                              <a:pt x="3404416" y="92547"/>
                              <a:pt x="3389461" y="238695"/>
                              <a:pt x="3402869" y="360291"/>
                            </a:cubicBezTo>
                            <a:cubicBezTo>
                              <a:pt x="3416277" y="481887"/>
                              <a:pt x="3420454" y="585131"/>
                              <a:pt x="3402869" y="720582"/>
                            </a:cubicBezTo>
                            <a:cubicBezTo>
                              <a:pt x="3042684" y="719397"/>
                              <a:pt x="2846161" y="705365"/>
                              <a:pt x="2654238" y="720582"/>
                            </a:cubicBezTo>
                            <a:cubicBezTo>
                              <a:pt x="2462315" y="735799"/>
                              <a:pt x="2242758" y="729704"/>
                              <a:pt x="2041721" y="720582"/>
                            </a:cubicBezTo>
                            <a:cubicBezTo>
                              <a:pt x="1840684" y="711460"/>
                              <a:pt x="1581271" y="717408"/>
                              <a:pt x="1361148" y="720582"/>
                            </a:cubicBezTo>
                            <a:cubicBezTo>
                              <a:pt x="1141025" y="723756"/>
                              <a:pt x="818212" y="750343"/>
                              <a:pt x="612516" y="720582"/>
                            </a:cubicBezTo>
                            <a:cubicBezTo>
                              <a:pt x="406820" y="690821"/>
                              <a:pt x="157012" y="720376"/>
                              <a:pt x="0" y="720582"/>
                            </a:cubicBezTo>
                            <a:cubicBezTo>
                              <a:pt x="-17244" y="579834"/>
                              <a:pt x="1824" y="528661"/>
                              <a:pt x="0" y="367497"/>
                            </a:cubicBezTo>
                            <a:cubicBezTo>
                              <a:pt x="-1824" y="206333"/>
                              <a:pt x="7763" y="75024"/>
                              <a:pt x="0" y="0"/>
                            </a:cubicBezTo>
                            <a:close/>
                          </a:path>
                          <a:path w="3402869" h="720582" stroke="0" extrusionOk="0">
                            <a:moveTo>
                              <a:pt x="0" y="0"/>
                            </a:moveTo>
                            <a:cubicBezTo>
                              <a:pt x="271406" y="13551"/>
                              <a:pt x="369638" y="18379"/>
                              <a:pt x="578488" y="0"/>
                            </a:cubicBezTo>
                            <a:cubicBezTo>
                              <a:pt x="787338" y="-18379"/>
                              <a:pt x="951559" y="9423"/>
                              <a:pt x="1156975" y="0"/>
                            </a:cubicBezTo>
                            <a:cubicBezTo>
                              <a:pt x="1362391" y="-9423"/>
                              <a:pt x="1526074" y="-6556"/>
                              <a:pt x="1803521" y="0"/>
                            </a:cubicBezTo>
                            <a:cubicBezTo>
                              <a:pt x="2080968" y="6556"/>
                              <a:pt x="2131919" y="816"/>
                              <a:pt x="2416037" y="0"/>
                            </a:cubicBezTo>
                            <a:cubicBezTo>
                              <a:pt x="2700155" y="-816"/>
                              <a:pt x="2968578" y="-41293"/>
                              <a:pt x="3402869" y="0"/>
                            </a:cubicBezTo>
                            <a:cubicBezTo>
                              <a:pt x="3397643" y="71567"/>
                              <a:pt x="3412040" y="171116"/>
                              <a:pt x="3402869" y="338674"/>
                            </a:cubicBezTo>
                            <a:cubicBezTo>
                              <a:pt x="3393698" y="506232"/>
                              <a:pt x="3398858" y="624723"/>
                              <a:pt x="3402869" y="720582"/>
                            </a:cubicBezTo>
                            <a:cubicBezTo>
                              <a:pt x="3135065" y="722300"/>
                              <a:pt x="3032294" y="729945"/>
                              <a:pt x="2756324" y="720582"/>
                            </a:cubicBezTo>
                            <a:cubicBezTo>
                              <a:pt x="2480354" y="711219"/>
                              <a:pt x="2245914" y="728671"/>
                              <a:pt x="2109779" y="720582"/>
                            </a:cubicBezTo>
                            <a:cubicBezTo>
                              <a:pt x="1973644" y="712493"/>
                              <a:pt x="1642391" y="718382"/>
                              <a:pt x="1361148" y="720582"/>
                            </a:cubicBezTo>
                            <a:cubicBezTo>
                              <a:pt x="1079905" y="722782"/>
                              <a:pt x="991169" y="737838"/>
                              <a:pt x="646545" y="720582"/>
                            </a:cubicBezTo>
                            <a:cubicBezTo>
                              <a:pt x="301921" y="703326"/>
                              <a:pt x="285669" y="746992"/>
                              <a:pt x="0" y="720582"/>
                            </a:cubicBezTo>
                            <a:cubicBezTo>
                              <a:pt x="-10323" y="638272"/>
                              <a:pt x="-2507" y="510281"/>
                              <a:pt x="0" y="345879"/>
                            </a:cubicBezTo>
                            <a:cubicBezTo>
                              <a:pt x="2507" y="181477"/>
                              <a:pt x="4976" y="10657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4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394515-A064-49BD-99BE-EF621BF0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49" y="11778"/>
            <a:ext cx="9504902" cy="68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7064</TotalTime>
  <Words>1804</Words>
  <Application>Microsoft Office PowerPoint</Application>
  <PresentationFormat>Widescreen</PresentationFormat>
  <Paragraphs>453</Paragraphs>
  <Slides>59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Arial-BoldMT</vt:lpstr>
      <vt:lpstr>Arial-ItalicMT</vt:lpstr>
      <vt:lpstr>ArialMT</vt:lpstr>
      <vt:lpstr>Brush Script Std</vt:lpstr>
      <vt:lpstr>Calibri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Next Question</vt:lpstr>
      <vt:lpstr>Optimizing Class Image</vt:lpstr>
      <vt:lpstr>Optimization to Image: Gradient Ascent</vt:lpstr>
      <vt:lpstr>Gradient Ascent</vt:lpstr>
      <vt:lpstr>Optimization to Image</vt:lpstr>
      <vt:lpstr>Optimization to Image</vt:lpstr>
      <vt:lpstr>PowerPoint Presentation</vt:lpstr>
      <vt:lpstr>PowerPoint Presentation</vt:lpstr>
      <vt:lpstr>Possible for any arbitrary neurons</vt:lpstr>
      <vt:lpstr>Deep Visualization </vt:lpstr>
      <vt:lpstr>Deep Visualization</vt:lpstr>
      <vt:lpstr>Deep Visualization</vt:lpstr>
      <vt:lpstr>Deep Visualization</vt:lpstr>
      <vt:lpstr>Deep Visualization</vt:lpstr>
      <vt:lpstr>Deep Visualization</vt:lpstr>
      <vt:lpstr>Conclusion 7 ?</vt:lpstr>
      <vt:lpstr>Deep Dream (Introduction)</vt:lpstr>
      <vt:lpstr>PowerPoint Presentation</vt:lpstr>
      <vt:lpstr>Deep Dream: Amplify existing features</vt:lpstr>
      <vt:lpstr>Deep Dream: Amplify existing features</vt:lpstr>
      <vt:lpstr>PowerPoint Presentation</vt:lpstr>
      <vt:lpstr>PowerPoint Presentation</vt:lpstr>
      <vt:lpstr>Deep Dream: Amplify existing features</vt:lpstr>
      <vt:lpstr>PowerPoint Presentation</vt:lpstr>
      <vt:lpstr>PowerPoint Presentation</vt:lpstr>
      <vt:lpstr>PowerPoint Presentation</vt:lpstr>
      <vt:lpstr>Pouff - Grocery Trip</vt:lpstr>
      <vt:lpstr>PowerPoint Presentation</vt:lpstr>
      <vt:lpstr>More Next Week</vt:lpstr>
      <vt:lpstr>Fooling ConvNets</vt:lpstr>
      <vt:lpstr>Fooling ConvNets</vt:lpstr>
      <vt:lpstr>Fooling ConvNets</vt:lpstr>
      <vt:lpstr>PowerPoint Presentation</vt:lpstr>
      <vt:lpstr>Adversarial Examples</vt:lpstr>
      <vt:lpstr>Adversarial Examples</vt:lpstr>
      <vt:lpstr>Generating Adversarial Example</vt:lpstr>
      <vt:lpstr>Adversarial Examples</vt:lpstr>
      <vt:lpstr>PowerPoint Presentation</vt:lpstr>
      <vt:lpstr>PowerPoint Presentation</vt:lpstr>
      <vt:lpstr>PowerPoint Presentation</vt:lpstr>
      <vt:lpstr>Adversarial Examples</vt:lpstr>
      <vt:lpstr>Not just for neural nets</vt:lpstr>
      <vt:lpstr>Old cases</vt:lpstr>
      <vt:lpstr>Clever Hans</vt:lpstr>
      <vt:lpstr>Adversarial Examples</vt:lpstr>
      <vt:lpstr>Fooling binary linear classifier</vt:lpstr>
      <vt:lpstr>Fooling binary linear classifier</vt:lpstr>
      <vt:lpstr>Fooling binary linear classifier</vt:lpstr>
      <vt:lpstr>Fooling binary linear classifier</vt:lpstr>
      <vt:lpstr>Breaking Linear Classifiers on ImageNet</vt:lpstr>
      <vt:lpstr>Mixing Weights</vt:lpstr>
      <vt:lpstr>Practical Attacks</vt:lpstr>
      <vt:lpstr>Adversarial Examples in the Physical World</vt:lpstr>
      <vt:lpstr>Question?</vt:lpstr>
      <vt:lpstr>Next Agenda</vt:lpstr>
      <vt:lpstr>References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521</cp:revision>
  <dcterms:created xsi:type="dcterms:W3CDTF">2012-11-14T18:53:32Z</dcterms:created>
  <dcterms:modified xsi:type="dcterms:W3CDTF">2020-11-12T18:02:39Z</dcterms:modified>
</cp:coreProperties>
</file>